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94" r:id="rId3"/>
    <p:sldId id="296" r:id="rId4"/>
    <p:sldId id="280" r:id="rId5"/>
    <p:sldId id="262" r:id="rId6"/>
    <p:sldId id="282" r:id="rId7"/>
    <p:sldId id="281" r:id="rId8"/>
    <p:sldId id="295" r:id="rId9"/>
    <p:sldId id="283" r:id="rId10"/>
    <p:sldId id="284" r:id="rId11"/>
    <p:sldId id="286" r:id="rId12"/>
    <p:sldId id="285" r:id="rId13"/>
    <p:sldId id="291" r:id="rId14"/>
    <p:sldId id="288" r:id="rId15"/>
    <p:sldId id="289" r:id="rId16"/>
    <p:sldId id="297" r:id="rId17"/>
    <p:sldId id="264" r:id="rId18"/>
    <p:sldId id="298" r:id="rId19"/>
    <p:sldId id="269" r:id="rId20"/>
    <p:sldId id="299" r:id="rId21"/>
    <p:sldId id="277" r:id="rId22"/>
    <p:sldId id="266" r:id="rId23"/>
    <p:sldId id="276" r:id="rId24"/>
    <p:sldId id="275" r:id="rId25"/>
    <p:sldId id="267" r:id="rId26"/>
    <p:sldId id="292" r:id="rId27"/>
    <p:sldId id="293" r:id="rId28"/>
    <p:sldId id="268" r:id="rId29"/>
    <p:sldId id="301" r:id="rId30"/>
    <p:sldId id="302" r:id="rId31"/>
    <p:sldId id="257" r:id="rId32"/>
    <p:sldId id="258" r:id="rId33"/>
    <p:sldId id="279" r:id="rId34"/>
    <p:sldId id="274" r:id="rId35"/>
    <p:sldId id="273" r:id="rId36"/>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佐々木 博幸" initials="佐々木" lastIdx="2" clrIdx="0">
    <p:extLst>
      <p:ext uri="{19B8F6BF-5375-455C-9EA6-DF929625EA0E}">
        <p15:presenceInfo xmlns:p15="http://schemas.microsoft.com/office/powerpoint/2012/main" userId="c754565c92cb92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132" autoAdjust="0"/>
    <p:restoredTop sz="94660"/>
  </p:normalViewPr>
  <p:slideViewPr>
    <p:cSldViewPr snapToGrid="0">
      <p:cViewPr varScale="1">
        <p:scale>
          <a:sx n="65" d="100"/>
          <a:sy n="65" d="100"/>
        </p:scale>
        <p:origin x="68"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71800" cy="495301"/>
          </a:xfrm>
          <a:prstGeom prst="rect">
            <a:avLst/>
          </a:prstGeom>
        </p:spPr>
        <p:txBody>
          <a:bodyPr vert="horz" lIns="91046" tIns="45523" rIns="91046" bIns="4552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4" y="3"/>
            <a:ext cx="2971800" cy="495301"/>
          </a:xfrm>
          <a:prstGeom prst="rect">
            <a:avLst/>
          </a:prstGeom>
        </p:spPr>
        <p:txBody>
          <a:bodyPr vert="horz" lIns="91046" tIns="45523" rIns="91046" bIns="45523" rtlCol="0"/>
          <a:lstStyle>
            <a:lvl1pPr algn="r">
              <a:defRPr sz="1200"/>
            </a:lvl1pPr>
          </a:lstStyle>
          <a:p>
            <a:fld id="{C5EC01F0-551B-43CF-84B3-5E86EFC0F7E2}" type="datetimeFigureOut">
              <a:rPr kumimoji="1" lang="ja-JP" altLang="en-US" smtClean="0"/>
              <a:t>2023/11/22</a:t>
            </a:fld>
            <a:endParaRPr kumimoji="1" lang="ja-JP" altLang="en-US"/>
          </a:p>
        </p:txBody>
      </p:sp>
      <p:sp>
        <p:nvSpPr>
          <p:cNvPr id="4" name="スライド イメージ プレースホルダー 3"/>
          <p:cNvSpPr>
            <a:spLocks noGrp="1" noRot="1" noChangeAspect="1"/>
          </p:cNvSpPr>
          <p:nvPr>
            <p:ph type="sldImg" idx="2"/>
          </p:nvPr>
        </p:nvSpPr>
        <p:spPr>
          <a:xfrm>
            <a:off x="469900" y="1236663"/>
            <a:ext cx="5918200" cy="3330575"/>
          </a:xfrm>
          <a:prstGeom prst="rect">
            <a:avLst/>
          </a:prstGeom>
          <a:noFill/>
          <a:ln w="12700">
            <a:solidFill>
              <a:prstClr val="black"/>
            </a:solidFill>
          </a:ln>
        </p:spPr>
        <p:txBody>
          <a:bodyPr vert="horz" lIns="91046" tIns="45523" rIns="91046" bIns="45523" rtlCol="0" anchor="ctr"/>
          <a:lstStyle/>
          <a:p>
            <a:endParaRPr lang="ja-JP" altLang="en-US"/>
          </a:p>
        </p:txBody>
      </p:sp>
      <p:sp>
        <p:nvSpPr>
          <p:cNvPr id="5" name="ノート プレースホルダー 4"/>
          <p:cNvSpPr>
            <a:spLocks noGrp="1"/>
          </p:cNvSpPr>
          <p:nvPr>
            <p:ph type="body" sz="quarter" idx="3"/>
          </p:nvPr>
        </p:nvSpPr>
        <p:spPr>
          <a:xfrm>
            <a:off x="685800" y="4751390"/>
            <a:ext cx="5486400" cy="3889375"/>
          </a:xfrm>
          <a:prstGeom prst="rect">
            <a:avLst/>
          </a:prstGeom>
        </p:spPr>
        <p:txBody>
          <a:bodyPr vert="horz" lIns="91046" tIns="45523" rIns="91046" bIns="455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954"/>
            <a:ext cx="2971800" cy="495301"/>
          </a:xfrm>
          <a:prstGeom prst="rect">
            <a:avLst/>
          </a:prstGeom>
        </p:spPr>
        <p:txBody>
          <a:bodyPr vert="horz" lIns="91046" tIns="45523" rIns="91046" bIns="4552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4" y="9378954"/>
            <a:ext cx="2971800" cy="495301"/>
          </a:xfrm>
          <a:prstGeom prst="rect">
            <a:avLst/>
          </a:prstGeom>
        </p:spPr>
        <p:txBody>
          <a:bodyPr vert="horz" lIns="91046" tIns="45523" rIns="91046" bIns="45523" rtlCol="0" anchor="b"/>
          <a:lstStyle>
            <a:lvl1pPr algn="r">
              <a:defRPr sz="1200"/>
            </a:lvl1pPr>
          </a:lstStyle>
          <a:p>
            <a:fld id="{B5DFB95D-D2C5-4FA3-B383-306AB72C1FE0}" type="slidenum">
              <a:rPr kumimoji="1" lang="ja-JP" altLang="en-US" smtClean="0"/>
              <a:t>‹#›</a:t>
            </a:fld>
            <a:endParaRPr kumimoji="1" lang="ja-JP" altLang="en-US"/>
          </a:p>
        </p:txBody>
      </p:sp>
    </p:spTree>
    <p:extLst>
      <p:ext uri="{BB962C8B-B14F-4D97-AF65-F5344CB8AC3E}">
        <p14:creationId xmlns:p14="http://schemas.microsoft.com/office/powerpoint/2010/main" val="19718647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D7E8F67-B3B3-44D3-95A2-6D48F6A3BE8F}" type="datetime1">
              <a:rPr lang="en-US" altLang="ja-JP"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30795E9-3084-4DDD-806F-380F912ECA12}"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2B306B9-6CE0-4542-943B-F6C0D1D413C2}"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BDC7460-73AE-4582-B6FE-7D0B81FAE7CB}"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AF1A5C5-8276-4EF4-B188-0E845784D179}"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7D7A8B7A-D1AC-4DF3-99AE-8BB3BBC200F6}" type="datetime1">
              <a:rPr lang="en-US" altLang="ja-JP" smtClean="0"/>
              <a:t>11/22/2023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6D96296E-50CF-4243-9598-8297D0099A0C}" type="datetime1">
              <a:rPr lang="en-US" altLang="ja-JP" smtClean="0"/>
              <a:t>11/22/2023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D28FAE8-E255-4D5D-85FF-5318DD4D86D6}" type="datetime1">
              <a:rPr lang="en-US" altLang="ja-JP"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42E6D7-A094-4D06-A116-4506B7CF3D5E}" type="datetime1">
              <a:rPr lang="en-US" altLang="ja-JP"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FDD803-F20C-474D-A516-23E86AFC7A5A}" type="datetime1">
              <a:rPr lang="en-US" altLang="ja-JP"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099FFA-08F3-43FD-B4E4-BE8FDCBB2663}" type="datetime1">
              <a:rPr lang="en-US" altLang="ja-JP"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E441BDF-485F-44D2-978C-EAD1D1DC1824}"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913774" y="3051012"/>
            <a:ext cx="5106027"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6172200" y="3051012"/>
            <a:ext cx="510540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B2E3150-E36C-4AA9-A921-DF5E92DED7C0}" type="datetime1">
              <a:rPr lang="en-US" altLang="ja-JP" smtClean="0"/>
              <a:t>11/22/2023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440320C-6392-40B0-85D6-04D35914228C}" type="datetime1">
              <a:rPr lang="en-US" altLang="ja-JP" smtClean="0"/>
              <a:t>11/22/2023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EE08090-9E67-4221-B767-50512A7E1BC0}" type="datetime1">
              <a:rPr lang="en-US" altLang="ja-JP" smtClean="0"/>
              <a:t>11/22/2023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2099D9-CBB1-4B2A-939C-75F0E7EB2E7C}"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63790DD-E3AC-4BCC-8192-64411443F033}" type="datetime1">
              <a:rPr lang="en-US" altLang="ja-JP"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798B20D-892D-44DE-9B34-787AFF65ACED}" type="datetime1">
              <a:rPr lang="en-US" altLang="ja-JP" smtClean="0"/>
              <a:t>11/22/2023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ref.yamanashi.jp/oishii-mirai/contents/sustainable/4permille.html#permiletoha"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6" y="995319"/>
            <a:ext cx="10816980" cy="3520037"/>
          </a:xfrm>
        </p:spPr>
        <p:txBody>
          <a:bodyPr>
            <a:normAutofit/>
          </a:bodyPr>
          <a:lstStyle/>
          <a:p>
            <a:pPr algn="l"/>
            <a:r>
              <a:rPr kumimoji="1" lang="ja-JP" altLang="en-US" sz="4000" dirty="0">
                <a:latin typeface="UD デジタル 教科書体 N-B" panose="02020700000000000000" pitchFamily="17" charset="-128"/>
                <a:ea typeface="UD デジタル 教科書体 N-B" panose="02020700000000000000" pitchFamily="17" charset="-128"/>
              </a:rPr>
              <a:t>八千代台まちづくり協議会</a:t>
            </a:r>
            <a:br>
              <a:rPr kumimoji="1" lang="en-US" altLang="ja-JP" dirty="0">
                <a:latin typeface="UD デジタル 教科書体 N-B" panose="02020700000000000000" pitchFamily="17" charset="-128"/>
                <a:ea typeface="UD デジタル 教科書体 N-B" panose="02020700000000000000" pitchFamily="17" charset="-128"/>
              </a:rPr>
            </a:b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sz="5300" dirty="0">
                <a:latin typeface="UD デジタル 教科書体 N-B" panose="02020700000000000000" pitchFamily="17" charset="-128"/>
                <a:ea typeface="UD デジタル 教科書体 N-B" panose="02020700000000000000" pitchFamily="17" charset="-128"/>
              </a:rPr>
              <a:t>できることから始めるまちづくり</a:t>
            </a:r>
            <a:br>
              <a:rPr kumimoji="1" lang="en-US" altLang="ja-JP"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字幕 2">
            <a:extLst>
              <a:ext uri="{FF2B5EF4-FFF2-40B4-BE49-F238E27FC236}">
                <a16:creationId xmlns:a16="http://schemas.microsoft.com/office/drawing/2014/main" id="{D15B54B8-52C9-4D5C-9F0F-092A7509AFC2}"/>
              </a:ext>
            </a:extLst>
          </p:cNvPr>
          <p:cNvSpPr>
            <a:spLocks noGrp="1"/>
          </p:cNvSpPr>
          <p:nvPr>
            <p:ph type="subTitle" idx="1"/>
          </p:nvPr>
        </p:nvSpPr>
        <p:spPr>
          <a:xfrm>
            <a:off x="1751012" y="4806669"/>
            <a:ext cx="8689976" cy="451130"/>
          </a:xfrm>
        </p:spPr>
        <p:txBody>
          <a:bodyPr>
            <a:normAutofit lnSpcReduction="10000"/>
          </a:bodyPr>
          <a:lstStyle/>
          <a:p>
            <a:r>
              <a:rPr kumimoji="1" lang="en-US" altLang="ja-JP" dirty="0">
                <a:solidFill>
                  <a:schemeClr val="tx1"/>
                </a:solidFill>
                <a:latin typeface="UD デジタル 教科書体 N-B" panose="02020700000000000000" pitchFamily="17" charset="-128"/>
                <a:ea typeface="UD デジタル 教科書体 N-B" panose="02020700000000000000" pitchFamily="17" charset="-128"/>
              </a:rPr>
              <a:t>2023</a:t>
            </a: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年</a:t>
            </a:r>
            <a:r>
              <a:rPr kumimoji="1" lang="en-US" altLang="ja-JP" dirty="0">
                <a:solidFill>
                  <a:schemeClr val="tx1"/>
                </a:solidFill>
                <a:latin typeface="UD デジタル 教科書体 N-B" panose="02020700000000000000" pitchFamily="17" charset="-128"/>
                <a:ea typeface="UD デジタル 教科書体 N-B" panose="02020700000000000000" pitchFamily="17" charset="-128"/>
              </a:rPr>
              <a:t>11</a:t>
            </a: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月</a:t>
            </a:r>
            <a:r>
              <a:rPr kumimoji="1" lang="en-US" altLang="ja-JP" dirty="0">
                <a:solidFill>
                  <a:schemeClr val="tx1"/>
                </a:solidFill>
                <a:latin typeface="UD デジタル 教科書体 N-B" panose="02020700000000000000" pitchFamily="17" charset="-128"/>
                <a:ea typeface="UD デジタル 教科書体 N-B" panose="02020700000000000000" pitchFamily="17" charset="-128"/>
              </a:rPr>
              <a:t>22</a:t>
            </a: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日</a:t>
            </a: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219970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1EFB2E-7D5A-81B3-BBBC-260722C4DE72}"/>
              </a:ext>
            </a:extLst>
          </p:cNvPr>
          <p:cNvSpPr>
            <a:spLocks noGrp="1"/>
          </p:cNvSpPr>
          <p:nvPr>
            <p:ph type="title"/>
          </p:nvPr>
        </p:nvSpPr>
        <p:spPr>
          <a:xfrm>
            <a:off x="913775" y="618517"/>
            <a:ext cx="10364451" cy="2335076"/>
          </a:xfrm>
        </p:spPr>
        <p:txBody>
          <a:bodyPr>
            <a:normAutofit/>
          </a:bodyPr>
          <a:lstStyle/>
          <a:p>
            <a:pPr algn="l"/>
            <a:r>
              <a:rPr kumimoji="1" lang="ja-JP" altLang="en-US" dirty="0"/>
              <a:t>剪定すると剪定枝が出ます。</a:t>
            </a:r>
            <a:br>
              <a:rPr kumimoji="1" lang="en-US" altLang="ja-JP" dirty="0"/>
            </a:br>
            <a:r>
              <a:rPr kumimoji="1" lang="ja-JP" altLang="en-US" dirty="0"/>
              <a:t>燃やせば</a:t>
            </a:r>
            <a:r>
              <a:rPr kumimoji="1" lang="en-US" altLang="ja-JP" dirty="0"/>
              <a:t>CO2</a:t>
            </a:r>
            <a:r>
              <a:rPr kumimoji="1" lang="ja-JP" altLang="en-US" dirty="0"/>
              <a:t>が発生しますが、炭化し、バイオ炭にすると、土壌改良材として役立つともに、炭素の隔離ができ、温暖化対策に役立ちます。</a:t>
            </a:r>
          </a:p>
        </p:txBody>
      </p:sp>
      <p:pic>
        <p:nvPicPr>
          <p:cNvPr id="6" name="コンテンツ プレースホルダー 5">
            <a:extLst>
              <a:ext uri="{FF2B5EF4-FFF2-40B4-BE49-F238E27FC236}">
                <a16:creationId xmlns:a16="http://schemas.microsoft.com/office/drawing/2014/main" id="{9492CBBD-352C-2C46-6F9C-0716045B1F50}"/>
              </a:ext>
            </a:extLst>
          </p:cNvPr>
          <p:cNvPicPr>
            <a:picLocks noGrp="1" noChangeAspect="1"/>
          </p:cNvPicPr>
          <p:nvPr>
            <p:ph sz="quarter" idx="13"/>
          </p:nvPr>
        </p:nvPicPr>
        <p:blipFill>
          <a:blip r:embed="rId2"/>
          <a:stretch>
            <a:fillRect/>
          </a:stretch>
        </p:blipFill>
        <p:spPr>
          <a:xfrm>
            <a:off x="913774" y="3040080"/>
            <a:ext cx="4565649" cy="3424237"/>
          </a:xfrm>
        </p:spPr>
      </p:pic>
      <p:sp>
        <p:nvSpPr>
          <p:cNvPr id="4" name="スライド番号プレースホルダー 3">
            <a:extLst>
              <a:ext uri="{FF2B5EF4-FFF2-40B4-BE49-F238E27FC236}">
                <a16:creationId xmlns:a16="http://schemas.microsoft.com/office/drawing/2014/main" id="{A5B42CA6-D2EA-5A1D-C74E-20E6A2DBA15A}"/>
              </a:ext>
            </a:extLst>
          </p:cNvPr>
          <p:cNvSpPr>
            <a:spLocks noGrp="1"/>
          </p:cNvSpPr>
          <p:nvPr>
            <p:ph type="sldNum" sz="quarter" idx="12"/>
          </p:nvPr>
        </p:nvSpPr>
        <p:spPr/>
        <p:txBody>
          <a:bodyPr/>
          <a:lstStyle/>
          <a:p>
            <a:fld id="{6D22F896-40B5-4ADD-8801-0D06FADFA095}" type="slidenum">
              <a:rPr lang="en-US" smtClean="0"/>
              <a:t>10</a:t>
            </a:fld>
            <a:endParaRPr lang="en-US" dirty="0"/>
          </a:p>
        </p:txBody>
      </p:sp>
      <p:sp>
        <p:nvSpPr>
          <p:cNvPr id="7" name="正方形/長方形 6">
            <a:extLst>
              <a:ext uri="{FF2B5EF4-FFF2-40B4-BE49-F238E27FC236}">
                <a16:creationId xmlns:a16="http://schemas.microsoft.com/office/drawing/2014/main" id="{DADB80A1-4607-76B1-9B3A-115DDC7CCCF1}"/>
              </a:ext>
            </a:extLst>
          </p:cNvPr>
          <p:cNvSpPr/>
          <p:nvPr/>
        </p:nvSpPr>
        <p:spPr>
          <a:xfrm>
            <a:off x="5785805" y="3040080"/>
            <a:ext cx="5567321" cy="33283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7A0088-62B9-03A1-DEF3-B73014816999}"/>
              </a:ext>
            </a:extLst>
          </p:cNvPr>
          <p:cNvSpPr txBox="1"/>
          <p:nvPr/>
        </p:nvSpPr>
        <p:spPr>
          <a:xfrm>
            <a:off x="5640149" y="2880775"/>
            <a:ext cx="4934069" cy="923330"/>
          </a:xfrm>
          <a:prstGeom prst="rect">
            <a:avLst/>
          </a:prstGeom>
          <a:noFill/>
        </p:spPr>
        <p:txBody>
          <a:bodyPr wrap="square" rtlCol="0">
            <a:spAutoFit/>
          </a:bodyPr>
          <a:lstStyle/>
          <a:p>
            <a:r>
              <a:rPr kumimoji="1" lang="ja-JP" altLang="en-US" dirty="0"/>
              <a:t>剪定枝は、ボランティア袋に</a:t>
            </a:r>
            <a:r>
              <a:rPr kumimoji="1" lang="en-US" altLang="ja-JP" dirty="0"/>
              <a:t>11</a:t>
            </a:r>
            <a:r>
              <a:rPr kumimoji="1" lang="ja-JP" altLang="en-US" dirty="0"/>
              <a:t>袋となりました。バイオ炭を作るのに協力して頂ける里山ロック隊の場所にて乾燥中です。</a:t>
            </a:r>
          </a:p>
        </p:txBody>
      </p:sp>
      <p:pic>
        <p:nvPicPr>
          <p:cNvPr id="11" name="図 10">
            <a:extLst>
              <a:ext uri="{FF2B5EF4-FFF2-40B4-BE49-F238E27FC236}">
                <a16:creationId xmlns:a16="http://schemas.microsoft.com/office/drawing/2014/main" id="{5CCB5404-D2A2-9BF0-E279-573C6FABED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433" y="3820393"/>
            <a:ext cx="3412951" cy="2573257"/>
          </a:xfrm>
          <a:prstGeom prst="rect">
            <a:avLst/>
          </a:prstGeom>
          <a:noFill/>
          <a:ln>
            <a:noFill/>
          </a:ln>
        </p:spPr>
      </p:pic>
    </p:spTree>
    <p:extLst>
      <p:ext uri="{BB962C8B-B14F-4D97-AF65-F5344CB8AC3E}">
        <p14:creationId xmlns:p14="http://schemas.microsoft.com/office/powerpoint/2010/main" val="96914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96122E3-10C6-94EC-519A-293D15E7C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8777" y="3285449"/>
            <a:ext cx="3460231" cy="2234220"/>
          </a:xfrm>
          <a:prstGeom prst="rect">
            <a:avLst/>
          </a:prstGeom>
          <a:noFill/>
          <a:ln>
            <a:noFill/>
          </a:ln>
        </p:spPr>
      </p:pic>
      <p:sp>
        <p:nvSpPr>
          <p:cNvPr id="2" name="タイトル 1">
            <a:extLst>
              <a:ext uri="{FF2B5EF4-FFF2-40B4-BE49-F238E27FC236}">
                <a16:creationId xmlns:a16="http://schemas.microsoft.com/office/drawing/2014/main" id="{C131729D-0F8E-7996-62C4-DBF06246A479}"/>
              </a:ext>
            </a:extLst>
          </p:cNvPr>
          <p:cNvSpPr>
            <a:spLocks noGrp="1"/>
          </p:cNvSpPr>
          <p:nvPr>
            <p:ph type="title"/>
          </p:nvPr>
        </p:nvSpPr>
        <p:spPr>
          <a:xfrm>
            <a:off x="913775" y="618518"/>
            <a:ext cx="10364451" cy="546736"/>
          </a:xfrm>
        </p:spPr>
        <p:txBody>
          <a:bodyPr>
            <a:normAutofit fontScale="90000"/>
          </a:bodyPr>
          <a:lstStyle/>
          <a:p>
            <a:r>
              <a:rPr kumimoji="1" lang="ja-JP" altLang="en-US" dirty="0"/>
              <a:t>バイオ炭の作り方（無煙炭化器による方法）</a:t>
            </a:r>
          </a:p>
        </p:txBody>
      </p:sp>
      <p:sp>
        <p:nvSpPr>
          <p:cNvPr id="3" name="コンテンツ プレースホルダー 2">
            <a:extLst>
              <a:ext uri="{FF2B5EF4-FFF2-40B4-BE49-F238E27FC236}">
                <a16:creationId xmlns:a16="http://schemas.microsoft.com/office/drawing/2014/main" id="{25E522B1-ACC3-FDB2-3246-A54E2FCCC29A}"/>
              </a:ext>
            </a:extLst>
          </p:cNvPr>
          <p:cNvSpPr>
            <a:spLocks noGrp="1"/>
          </p:cNvSpPr>
          <p:nvPr>
            <p:ph sz="quarter" idx="13"/>
          </p:nvPr>
        </p:nvSpPr>
        <p:spPr>
          <a:xfrm>
            <a:off x="913774" y="1278542"/>
            <a:ext cx="10363826" cy="4465218"/>
          </a:xfrm>
        </p:spPr>
        <p:txBody>
          <a:bodyPr/>
          <a:lstStyle/>
          <a:p>
            <a:endParaRPr kumimoji="1" lang="ja-JP" altLang="en-US" b="1" dirty="0"/>
          </a:p>
        </p:txBody>
      </p:sp>
      <p:sp>
        <p:nvSpPr>
          <p:cNvPr id="4" name="スライド番号プレースホルダー 3">
            <a:extLst>
              <a:ext uri="{FF2B5EF4-FFF2-40B4-BE49-F238E27FC236}">
                <a16:creationId xmlns:a16="http://schemas.microsoft.com/office/drawing/2014/main" id="{5C0CFFBA-B576-BCFC-DDDE-D27387345B36}"/>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5" name="図 4">
            <a:extLst>
              <a:ext uri="{FF2B5EF4-FFF2-40B4-BE49-F238E27FC236}">
                <a16:creationId xmlns:a16="http://schemas.microsoft.com/office/drawing/2014/main" id="{BA8EF789-FB91-6804-E243-D46233BB77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142" y="1753651"/>
            <a:ext cx="4452268" cy="3757699"/>
          </a:xfrm>
          <a:prstGeom prst="rect">
            <a:avLst/>
          </a:prstGeom>
          <a:noFill/>
          <a:ln>
            <a:noFill/>
          </a:ln>
        </p:spPr>
      </p:pic>
      <p:pic>
        <p:nvPicPr>
          <p:cNvPr id="7" name="図 6">
            <a:extLst>
              <a:ext uri="{FF2B5EF4-FFF2-40B4-BE49-F238E27FC236}">
                <a16:creationId xmlns:a16="http://schemas.microsoft.com/office/drawing/2014/main" id="{47FDB843-FA59-3C32-F1A0-E33E3F51BD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8506" y="3285449"/>
            <a:ext cx="3410023" cy="2234220"/>
          </a:xfrm>
          <a:prstGeom prst="rect">
            <a:avLst/>
          </a:prstGeom>
          <a:noFill/>
          <a:ln>
            <a:noFill/>
          </a:ln>
        </p:spPr>
      </p:pic>
      <p:sp>
        <p:nvSpPr>
          <p:cNvPr id="8" name="正方形/長方形 7">
            <a:extLst>
              <a:ext uri="{FF2B5EF4-FFF2-40B4-BE49-F238E27FC236}">
                <a16:creationId xmlns:a16="http://schemas.microsoft.com/office/drawing/2014/main" id="{A2A8135A-05C7-34A6-3A01-176D577C38BB}"/>
              </a:ext>
            </a:extLst>
          </p:cNvPr>
          <p:cNvSpPr/>
          <p:nvPr/>
        </p:nvSpPr>
        <p:spPr>
          <a:xfrm>
            <a:off x="614994" y="5579458"/>
            <a:ext cx="10363825" cy="8084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C88C7B3-CDF7-094F-BE46-121AF7AD48FE}"/>
              </a:ext>
            </a:extLst>
          </p:cNvPr>
          <p:cNvSpPr txBox="1"/>
          <p:nvPr/>
        </p:nvSpPr>
        <p:spPr>
          <a:xfrm>
            <a:off x="1954457" y="5603242"/>
            <a:ext cx="8868870" cy="369332"/>
          </a:xfrm>
          <a:prstGeom prst="rect">
            <a:avLst/>
          </a:prstGeom>
          <a:noFill/>
        </p:spPr>
        <p:txBody>
          <a:bodyPr wrap="square" rtlCol="0">
            <a:spAutoFit/>
          </a:bodyPr>
          <a:lstStyle/>
          <a:p>
            <a:r>
              <a:rPr kumimoji="1" lang="ja-JP" altLang="en-US" dirty="0"/>
              <a:t>原理　　　　　　　　　　　　　　　　　　　　　　　炭化器　　　　　　　　　　　　　出来たバイオ炭</a:t>
            </a:r>
          </a:p>
        </p:txBody>
      </p:sp>
    </p:spTree>
    <p:extLst>
      <p:ext uri="{BB962C8B-B14F-4D97-AF65-F5344CB8AC3E}">
        <p14:creationId xmlns:p14="http://schemas.microsoft.com/office/powerpoint/2010/main" val="27381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10F9F6-DCC2-6834-CC83-D73C036FE5E1}"/>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E6CD6B-5788-4D95-619B-36C80C938A7F}"/>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5" name="コンテンツ プレースホルダー 4">
            <a:extLst>
              <a:ext uri="{FF2B5EF4-FFF2-40B4-BE49-F238E27FC236}">
                <a16:creationId xmlns:a16="http://schemas.microsoft.com/office/drawing/2014/main" id="{1F0C8BC8-FA09-1460-F97C-197E8D890D8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62887" y="364141"/>
            <a:ext cx="9551124" cy="6299983"/>
          </a:xfrm>
          <a:prstGeom prst="rect">
            <a:avLst/>
          </a:prstGeom>
          <a:noFill/>
          <a:ln>
            <a:noFill/>
          </a:ln>
        </p:spPr>
      </p:pic>
    </p:spTree>
    <p:extLst>
      <p:ext uri="{BB962C8B-B14F-4D97-AF65-F5344CB8AC3E}">
        <p14:creationId xmlns:p14="http://schemas.microsoft.com/office/powerpoint/2010/main" val="127195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84C5145-AFF1-754C-A5DB-C32669087A27}"/>
              </a:ext>
            </a:extLst>
          </p:cNvPr>
          <p:cNvPicPr>
            <a:picLocks noChangeAspect="1"/>
          </p:cNvPicPr>
          <p:nvPr/>
        </p:nvPicPr>
        <p:blipFill>
          <a:blip r:embed="rId2"/>
          <a:stretch>
            <a:fillRect/>
          </a:stretch>
        </p:blipFill>
        <p:spPr>
          <a:xfrm>
            <a:off x="1195978" y="845618"/>
            <a:ext cx="9581184" cy="4945581"/>
          </a:xfrm>
          <a:prstGeom prst="rect">
            <a:avLst/>
          </a:prstGeom>
        </p:spPr>
      </p:pic>
      <p:sp>
        <p:nvSpPr>
          <p:cNvPr id="2" name="タイトル 1">
            <a:extLst>
              <a:ext uri="{FF2B5EF4-FFF2-40B4-BE49-F238E27FC236}">
                <a16:creationId xmlns:a16="http://schemas.microsoft.com/office/drawing/2014/main" id="{B34EE8CE-2242-9531-7D4A-59D4A60B9CD3}"/>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FBAA962-23AE-B720-8E38-3B3C39A7C13F}"/>
              </a:ext>
            </a:extLst>
          </p:cNvPr>
          <p:cNvSpPr>
            <a:spLocks noGrp="1"/>
          </p:cNvSpPr>
          <p:nvPr>
            <p:ph sz="quarter" idx="13"/>
          </p:nvPr>
        </p:nvSpPr>
        <p:spPr>
          <a:xfrm>
            <a:off x="913774" y="5008970"/>
            <a:ext cx="10363826" cy="782229"/>
          </a:xfr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E817269-EF6E-AB3D-6D16-2A1AEE7B3C3D}"/>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88339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63905BF-2A0D-3DF8-44C7-1A9AF86A7A74}"/>
              </a:ext>
            </a:extLst>
          </p:cNvPr>
          <p:cNvSpPr>
            <a:spLocks noGrp="1"/>
          </p:cNvSpPr>
          <p:nvPr>
            <p:ph type="sldNum" sz="quarter" idx="12"/>
          </p:nvPr>
        </p:nvSpPr>
        <p:spPr/>
        <p:txBody>
          <a:bodyPr/>
          <a:lstStyle/>
          <a:p>
            <a:fld id="{6D22F896-40B5-4ADD-8801-0D06FADFA095}" type="slidenum">
              <a:rPr lang="en-US" smtClean="0"/>
              <a:t>14</a:t>
            </a:fld>
            <a:endParaRPr lang="en-US" dirty="0"/>
          </a:p>
        </p:txBody>
      </p:sp>
      <p:pic>
        <p:nvPicPr>
          <p:cNvPr id="1028" name="Picture 4" descr="4パーミル・イニシアチブ">
            <a:extLst>
              <a:ext uri="{FF2B5EF4-FFF2-40B4-BE49-F238E27FC236}">
                <a16:creationId xmlns:a16="http://schemas.microsoft.com/office/drawing/2014/main" id="{E52B5CE6-12B9-A4A2-93ED-DE2A58C399DE}"/>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185335" y="1301643"/>
            <a:ext cx="5694722" cy="523914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902B7572-0626-E723-72E7-AAC6974BFBBC}"/>
              </a:ext>
            </a:extLst>
          </p:cNvPr>
          <p:cNvSpPr txBox="1"/>
          <p:nvPr/>
        </p:nvSpPr>
        <p:spPr>
          <a:xfrm>
            <a:off x="2913134" y="317212"/>
            <a:ext cx="9127815" cy="584775"/>
          </a:xfrm>
          <a:prstGeom prst="rect">
            <a:avLst/>
          </a:prstGeom>
          <a:noFill/>
        </p:spPr>
        <p:txBody>
          <a:bodyPr wrap="square">
            <a:spAutoFit/>
          </a:bodyPr>
          <a:lstStyle/>
          <a:p>
            <a:pPr algn="l"/>
            <a:r>
              <a:rPr lang="en-US" altLang="ja-JP" sz="3200" b="1" i="0" dirty="0">
                <a:solidFill>
                  <a:srgbClr val="000000"/>
                </a:solidFill>
                <a:effectLst/>
                <a:latin typeface="游明朝" panose="02020400000000000000" pitchFamily="18" charset="-128"/>
                <a:ea typeface="游明朝" panose="02020400000000000000" pitchFamily="18" charset="-128"/>
              </a:rPr>
              <a:t>4</a:t>
            </a:r>
            <a:r>
              <a:rPr lang="ja-JP" altLang="en-US" sz="3200" b="1" i="0" dirty="0">
                <a:solidFill>
                  <a:srgbClr val="000000"/>
                </a:solidFill>
                <a:effectLst/>
                <a:latin typeface="游明朝" panose="02020400000000000000" pitchFamily="18" charset="-128"/>
                <a:ea typeface="游明朝" panose="02020400000000000000" pitchFamily="18" charset="-128"/>
              </a:rPr>
              <a:t>パーミル・イニシアチブとは</a:t>
            </a:r>
          </a:p>
        </p:txBody>
      </p:sp>
      <p:sp>
        <p:nvSpPr>
          <p:cNvPr id="14" name="テキスト ボックス 13">
            <a:extLst>
              <a:ext uri="{FF2B5EF4-FFF2-40B4-BE49-F238E27FC236}">
                <a16:creationId xmlns:a16="http://schemas.microsoft.com/office/drawing/2014/main" id="{C07ACBE9-638D-2491-7F2B-7F9F978D52D9}"/>
              </a:ext>
            </a:extLst>
          </p:cNvPr>
          <p:cNvSpPr txBox="1"/>
          <p:nvPr/>
        </p:nvSpPr>
        <p:spPr>
          <a:xfrm>
            <a:off x="611676" y="5328063"/>
            <a:ext cx="4175490" cy="923330"/>
          </a:xfrm>
          <a:prstGeom prst="rect">
            <a:avLst/>
          </a:prstGeom>
          <a:noFill/>
        </p:spPr>
        <p:txBody>
          <a:bodyPr wrap="square">
            <a:spAutoFit/>
          </a:bodyPr>
          <a:lstStyle/>
          <a:p>
            <a:r>
              <a:rPr lang="en-US" altLang="ja-JP" dirty="0">
                <a:hlinkClick r:id="rId3">
                  <a:extLst>
                    <a:ext uri="{A12FA001-AC4F-418D-AE19-62706E023703}">
                      <ahyp:hlinkClr xmlns:ahyp="http://schemas.microsoft.com/office/drawing/2018/hyperlinkcolor" val="tx"/>
                    </a:ext>
                  </a:extLst>
                </a:hlinkClick>
              </a:rPr>
              <a:t>4</a:t>
            </a:r>
            <a:r>
              <a:rPr lang="ja-JP" altLang="en-US" dirty="0">
                <a:hlinkClick r:id="rId3">
                  <a:extLst>
                    <a:ext uri="{A12FA001-AC4F-418D-AE19-62706E023703}">
                      <ahyp:hlinkClr xmlns:ahyp="http://schemas.microsoft.com/office/drawing/2018/hyperlinkcolor" val="tx"/>
                    </a:ext>
                  </a:extLst>
                </a:hlinkClick>
              </a:rPr>
              <a:t>パーミル・イニシアチブについて／山梨県の農畜水産物ブランド「おいしい未来へ やまなし」 </a:t>
            </a:r>
            <a:r>
              <a:rPr lang="en-US" altLang="ja-JP" dirty="0">
                <a:hlinkClick r:id="rId3">
                  <a:extLst>
                    <a:ext uri="{A12FA001-AC4F-418D-AE19-62706E023703}">
                      <ahyp:hlinkClr xmlns:ahyp="http://schemas.microsoft.com/office/drawing/2018/hyperlinkcolor" val="tx"/>
                    </a:ext>
                  </a:extLst>
                </a:hlinkClick>
              </a:rPr>
              <a:t>(pref.yamanashi.jp)</a:t>
            </a:r>
            <a:endParaRPr lang="ja-JP" altLang="en-US" dirty="0"/>
          </a:p>
        </p:txBody>
      </p:sp>
      <p:sp>
        <p:nvSpPr>
          <p:cNvPr id="2" name="テキスト ボックス 1">
            <a:extLst>
              <a:ext uri="{FF2B5EF4-FFF2-40B4-BE49-F238E27FC236}">
                <a16:creationId xmlns:a16="http://schemas.microsoft.com/office/drawing/2014/main" id="{923BEEDA-DBF6-2948-C453-232665F19816}"/>
              </a:ext>
            </a:extLst>
          </p:cNvPr>
          <p:cNvSpPr txBox="1"/>
          <p:nvPr/>
        </p:nvSpPr>
        <p:spPr>
          <a:xfrm>
            <a:off x="898215" y="1424197"/>
            <a:ext cx="3811349" cy="3785652"/>
          </a:xfrm>
          <a:prstGeom prst="rect">
            <a:avLst/>
          </a:prstGeom>
          <a:noFill/>
        </p:spPr>
        <p:txBody>
          <a:bodyPr wrap="square" rtlCol="0">
            <a:spAutoFit/>
          </a:bodyPr>
          <a:lstStyle/>
          <a:p>
            <a:r>
              <a:rPr lang="en-US" altLang="ja-JP" sz="2000" b="1" i="0" dirty="0">
                <a:solidFill>
                  <a:srgbClr val="111111"/>
                </a:solidFill>
                <a:effectLst/>
                <a:latin typeface="Roboto" panose="02000000000000000000" pitchFamily="2" charset="0"/>
              </a:rPr>
              <a:t>4</a:t>
            </a:r>
            <a:r>
              <a:rPr lang="ja-JP" altLang="en-US" sz="2000" b="1" i="0" dirty="0">
                <a:solidFill>
                  <a:srgbClr val="111111"/>
                </a:solidFill>
                <a:effectLst/>
                <a:latin typeface="Roboto" panose="02000000000000000000" pitchFamily="2" charset="0"/>
              </a:rPr>
              <a:t>パーミルイニシアチブ</a:t>
            </a:r>
            <a:r>
              <a:rPr lang="ja-JP" altLang="en-US" sz="2000" b="0" i="0" dirty="0">
                <a:solidFill>
                  <a:srgbClr val="111111"/>
                </a:solidFill>
                <a:effectLst/>
                <a:latin typeface="Roboto" panose="02000000000000000000" pitchFamily="2" charset="0"/>
              </a:rPr>
              <a:t>とは、</a:t>
            </a:r>
            <a:r>
              <a:rPr lang="en-US" altLang="ja-JP" sz="2000" b="0" i="0" dirty="0">
                <a:solidFill>
                  <a:srgbClr val="111111"/>
                </a:solidFill>
                <a:effectLst/>
                <a:latin typeface="Roboto" panose="02000000000000000000" pitchFamily="2" charset="0"/>
              </a:rPr>
              <a:t>2015</a:t>
            </a:r>
            <a:r>
              <a:rPr lang="ja-JP" altLang="en-US" sz="2000" b="0" i="0" dirty="0">
                <a:solidFill>
                  <a:srgbClr val="111111"/>
                </a:solidFill>
                <a:effectLst/>
                <a:latin typeface="Roboto" panose="02000000000000000000" pitchFamily="2" charset="0"/>
              </a:rPr>
              <a:t>年に行われた気候変動枠組み条約第</a:t>
            </a:r>
            <a:r>
              <a:rPr lang="en-US" altLang="ja-JP" sz="2000" b="0" i="0" dirty="0">
                <a:solidFill>
                  <a:srgbClr val="111111"/>
                </a:solidFill>
                <a:effectLst/>
                <a:latin typeface="Roboto" panose="02000000000000000000" pitchFamily="2" charset="0"/>
              </a:rPr>
              <a:t>21</a:t>
            </a:r>
            <a:r>
              <a:rPr lang="ja-JP" altLang="en-US" sz="2000" b="0" i="0" dirty="0">
                <a:solidFill>
                  <a:srgbClr val="111111"/>
                </a:solidFill>
                <a:effectLst/>
                <a:latin typeface="Roboto" panose="02000000000000000000" pitchFamily="2" charset="0"/>
              </a:rPr>
              <a:t>回締約国会議（</a:t>
            </a:r>
            <a:r>
              <a:rPr lang="en-US" altLang="ja-JP" sz="2000" b="0" i="0" dirty="0">
                <a:solidFill>
                  <a:srgbClr val="111111"/>
                </a:solidFill>
                <a:effectLst/>
                <a:latin typeface="Roboto" panose="02000000000000000000" pitchFamily="2" charset="0"/>
              </a:rPr>
              <a:t>COP21</a:t>
            </a:r>
            <a:r>
              <a:rPr lang="ja-JP" altLang="en-US" sz="2000" b="0" i="0" dirty="0">
                <a:solidFill>
                  <a:srgbClr val="111111"/>
                </a:solidFill>
                <a:effectLst/>
                <a:latin typeface="Roboto" panose="02000000000000000000" pitchFamily="2" charset="0"/>
              </a:rPr>
              <a:t>）の際にフランス政府主導で始まり、「もしも全世界の土壌中に存在する炭素の量を毎年</a:t>
            </a:r>
            <a:r>
              <a:rPr lang="en-US" altLang="ja-JP" sz="2000" b="0" i="0" dirty="0">
                <a:solidFill>
                  <a:srgbClr val="111111"/>
                </a:solidFill>
                <a:effectLst/>
                <a:latin typeface="Roboto" panose="02000000000000000000" pitchFamily="2" charset="0"/>
              </a:rPr>
              <a:t>4</a:t>
            </a:r>
            <a:r>
              <a:rPr lang="ja-JP" altLang="en-US" sz="2000" b="0" i="0" dirty="0">
                <a:solidFill>
                  <a:srgbClr val="111111"/>
                </a:solidFill>
                <a:effectLst/>
                <a:latin typeface="Roboto" panose="02000000000000000000" pitchFamily="2" charset="0"/>
              </a:rPr>
              <a:t>パーミル（</a:t>
            </a:r>
            <a:r>
              <a:rPr lang="en-US" altLang="ja-JP" sz="2000" b="0" i="0" dirty="0">
                <a:solidFill>
                  <a:srgbClr val="111111"/>
                </a:solidFill>
                <a:effectLst/>
                <a:latin typeface="Roboto" panose="02000000000000000000" pitchFamily="2" charset="0"/>
              </a:rPr>
              <a:t>4/1000</a:t>
            </a:r>
            <a:r>
              <a:rPr lang="ja-JP" altLang="en-US" sz="2000" b="0" i="0" dirty="0">
                <a:solidFill>
                  <a:srgbClr val="111111"/>
                </a:solidFill>
                <a:effectLst/>
                <a:latin typeface="Roboto" panose="02000000000000000000" pitchFamily="2" charset="0"/>
              </a:rPr>
              <a:t>）ずつ増やすことができたら、大気</a:t>
            </a:r>
            <a:r>
              <a:rPr lang="en-US" altLang="ja-JP" sz="2000" b="0" i="0" dirty="0">
                <a:solidFill>
                  <a:srgbClr val="111111"/>
                </a:solidFill>
                <a:effectLst/>
                <a:latin typeface="Roboto" panose="02000000000000000000" pitchFamily="2" charset="0"/>
              </a:rPr>
              <a:t>CO2</a:t>
            </a:r>
            <a:r>
              <a:rPr lang="ja-JP" altLang="en-US" sz="2000" b="0" i="0" dirty="0">
                <a:solidFill>
                  <a:srgbClr val="111111"/>
                </a:solidFill>
                <a:effectLst/>
                <a:latin typeface="Roboto" panose="02000000000000000000" pitchFamily="2" charset="0"/>
              </a:rPr>
              <a:t>の増加量をゼロに抑えることができる」という計算に基づき、土壌への炭素貯留を増やす活動を推進しようとする国際的な取り組みのことを言います。</a:t>
            </a:r>
            <a:endParaRPr kumimoji="1" lang="ja-JP" altLang="en-US" sz="2000" dirty="0"/>
          </a:p>
        </p:txBody>
      </p:sp>
    </p:spTree>
    <p:extLst>
      <p:ext uri="{BB962C8B-B14F-4D97-AF65-F5344CB8AC3E}">
        <p14:creationId xmlns:p14="http://schemas.microsoft.com/office/powerpoint/2010/main" val="85951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142858-AB40-8E10-6A37-65D37FD6638E}"/>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6" name="コンテンツ プレースホルダー 5">
            <a:extLst>
              <a:ext uri="{FF2B5EF4-FFF2-40B4-BE49-F238E27FC236}">
                <a16:creationId xmlns:a16="http://schemas.microsoft.com/office/drawing/2014/main" id="{1C6FACA9-53F9-E357-EDB2-84953D2A1D9E}"/>
              </a:ext>
            </a:extLst>
          </p:cNvPr>
          <p:cNvSpPr txBox="1">
            <a:spLocks noGrp="1"/>
          </p:cNvSpPr>
          <p:nvPr>
            <p:ph sz="quarter" idx="13"/>
          </p:nvPr>
        </p:nvSpPr>
        <p:spPr>
          <a:xfrm>
            <a:off x="548188" y="424780"/>
            <a:ext cx="10730038" cy="6008440"/>
          </a:xfrm>
          <a:prstGeom prst="rect">
            <a:avLst/>
          </a:prstGeom>
          <a:noFill/>
        </p:spPr>
        <p:txBody>
          <a:bodyPr wrap="square" rtlCol="0">
            <a:spAutoFit/>
          </a:bodyPr>
          <a:lstStyle/>
          <a:p>
            <a:pPr algn="l"/>
            <a:r>
              <a:rPr lang="ja-JP" altLang="en-US" sz="2800" b="1" i="0" dirty="0">
                <a:solidFill>
                  <a:srgbClr val="C00000"/>
                </a:solidFill>
                <a:effectLst/>
                <a:latin typeface="游ゴシック" panose="020B0400000000000000" pitchFamily="50" charset="-128"/>
                <a:ea typeface="游ゴシック" panose="020B0400000000000000" pitchFamily="50" charset="-128"/>
              </a:rPr>
              <a:t>山梨県</a:t>
            </a:r>
            <a:r>
              <a:rPr lang="ja-JP" altLang="en-US" sz="2800" b="1" i="0" dirty="0">
                <a:solidFill>
                  <a:srgbClr val="000000"/>
                </a:solidFill>
                <a:effectLst/>
                <a:latin typeface="游ゴシック" panose="020B0400000000000000" pitchFamily="50" charset="-128"/>
                <a:ea typeface="游ゴシック" panose="020B0400000000000000" pitchFamily="50" charset="-128"/>
              </a:rPr>
              <a:t>では、</a:t>
            </a:r>
            <a:r>
              <a:rPr lang="en-US" altLang="ja-JP" sz="2800" b="1" i="0" dirty="0">
                <a:solidFill>
                  <a:srgbClr val="000000"/>
                </a:solidFill>
                <a:effectLst/>
                <a:latin typeface="游ゴシック" panose="020B0400000000000000" pitchFamily="50" charset="-128"/>
                <a:ea typeface="游ゴシック" panose="020B0400000000000000" pitchFamily="50" charset="-128"/>
              </a:rPr>
              <a:t>4</a:t>
            </a:r>
            <a:r>
              <a:rPr lang="ja-JP" altLang="en-US" sz="2800" b="1" i="0" dirty="0">
                <a:solidFill>
                  <a:srgbClr val="000000"/>
                </a:solidFill>
                <a:effectLst/>
                <a:latin typeface="游ゴシック" panose="020B0400000000000000" pitchFamily="50" charset="-128"/>
                <a:ea typeface="游ゴシック" panose="020B0400000000000000" pitchFamily="50" charset="-128"/>
              </a:rPr>
              <a:t>パーミル・イニシアチブの取り組みとして、まず、県の主要農産物である果物に着目しました。</a:t>
            </a:r>
          </a:p>
          <a:p>
            <a:pPr algn="l"/>
            <a:r>
              <a:rPr lang="ja-JP" altLang="en-US" sz="2800" b="1" i="0" dirty="0">
                <a:solidFill>
                  <a:srgbClr val="C00000"/>
                </a:solidFill>
                <a:effectLst/>
                <a:latin typeface="游ゴシック" panose="020B0400000000000000" pitchFamily="50" charset="-128"/>
                <a:ea typeface="游ゴシック" panose="020B0400000000000000" pitchFamily="50" charset="-128"/>
              </a:rPr>
              <a:t>モモやブドウなどの果樹園</a:t>
            </a:r>
            <a:r>
              <a:rPr lang="ja-JP" altLang="en-US" sz="2800" b="1" i="0" dirty="0">
                <a:solidFill>
                  <a:srgbClr val="000000"/>
                </a:solidFill>
                <a:effectLst/>
                <a:latin typeface="游ゴシック" panose="020B0400000000000000" pitchFamily="50" charset="-128"/>
                <a:ea typeface="游ゴシック" panose="020B0400000000000000" pitchFamily="50" charset="-128"/>
              </a:rPr>
              <a:t>では、冬に枝などを切る剪定を行います。その際に発生する剪定枝には、植物の光合成によって炭素が貯蓄されているので、剪定枝を燃やすと、炭素が酸素と結合して二酸化炭素になり、大気中に放出されます。</a:t>
            </a:r>
          </a:p>
          <a:p>
            <a:pPr algn="l"/>
            <a:r>
              <a:rPr lang="ja-JP" altLang="en-US" sz="2800" b="1" i="0" dirty="0">
                <a:solidFill>
                  <a:srgbClr val="000000"/>
                </a:solidFill>
                <a:effectLst/>
                <a:latin typeface="游ゴシック" panose="020B0400000000000000" pitchFamily="50" charset="-128"/>
                <a:ea typeface="游ゴシック" panose="020B0400000000000000" pitchFamily="50" charset="-128"/>
              </a:rPr>
              <a:t>しかし、</a:t>
            </a:r>
            <a:r>
              <a:rPr lang="ja-JP" altLang="en-US" sz="2800" b="1" i="0" dirty="0">
                <a:solidFill>
                  <a:srgbClr val="C00000"/>
                </a:solidFill>
                <a:effectLst/>
                <a:latin typeface="游ゴシック" panose="020B0400000000000000" pitchFamily="50" charset="-128"/>
                <a:ea typeface="游ゴシック" panose="020B0400000000000000" pitchFamily="50" charset="-128"/>
              </a:rPr>
              <a:t>剪定枝を炭にすることで二酸化炭素の発生を減らすことができるだけでなく、微生物などによる分解がされにくくなります。その炭を畑にまくことで半永久的に炭素を土壌中に留めることができ、大気中の二酸化炭素の増加量を抑えることにつながります</a:t>
            </a:r>
            <a:r>
              <a:rPr lang="ja-JP" altLang="en-US" b="1" i="0" dirty="0">
                <a:solidFill>
                  <a:srgbClr val="C00000"/>
                </a:solidFill>
                <a:effectLst/>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73595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5" y="995319"/>
            <a:ext cx="11555427" cy="4887956"/>
          </a:xfrm>
        </p:spPr>
        <p:txBody>
          <a:bodyPr>
            <a:normAutofit/>
          </a:bodyPr>
          <a:lstStyle/>
          <a:p>
            <a:pPr algn="l"/>
            <a:r>
              <a:rPr kumimoji="1" lang="ja-JP" altLang="en-US" dirty="0">
                <a:latin typeface="UD デジタル 教科書体 N-B" panose="02020700000000000000" pitchFamily="17" charset="-128"/>
                <a:ea typeface="UD デジタル 教科書体 N-B" panose="02020700000000000000" pitchFamily="17" charset="-128"/>
              </a:rPr>
              <a:t>活動状況</a:t>
            </a:r>
            <a:br>
              <a:rPr kumimoji="1" lang="en-US" altLang="ja-JP" dirty="0">
                <a:latin typeface="UD デジタル 教科書体 N-B" panose="02020700000000000000" pitchFamily="17" charset="-128"/>
                <a:ea typeface="UD デジタル 教科書体 N-B" panose="02020700000000000000" pitchFamily="17" charset="-128"/>
              </a:rPr>
            </a:br>
            <a:r>
              <a:rPr kumimoji="1" lang="en-US" altLang="ja-JP" dirty="0">
                <a:latin typeface="UD デジタル 教科書体 N-B" panose="02020700000000000000" pitchFamily="17" charset="-128"/>
                <a:ea typeface="UD デジタル 教科書体 N-B" panose="02020700000000000000" pitchFamily="17" charset="-128"/>
              </a:rPr>
              <a:t>  </a:t>
            </a:r>
            <a:br>
              <a:rPr kumimoji="1" lang="en-US" altLang="ja-JP" sz="3600" dirty="0">
                <a:latin typeface="UD デジタル 教科書体 N-B" panose="02020700000000000000" pitchFamily="17" charset="-128"/>
                <a:ea typeface="UD デジタル 教科書体 N-B" panose="02020700000000000000" pitchFamily="17" charset="-128"/>
              </a:rPr>
            </a:br>
            <a:r>
              <a:rPr kumimoji="1" lang="ja-JP" altLang="en-US" sz="3600" dirty="0">
                <a:latin typeface="UD デジタル 教科書体 N-B" panose="02020700000000000000" pitchFamily="17" charset="-128"/>
                <a:ea typeface="UD デジタル 教科書体 N-B" panose="02020700000000000000" pitchFamily="17" charset="-128"/>
              </a:rPr>
              <a:t>　 </a:t>
            </a:r>
            <a:r>
              <a:rPr kumimoji="1" lang="en-US" altLang="ja-JP" sz="3600" dirty="0">
                <a:latin typeface="UD デジタル 教科書体 N-B" panose="02020700000000000000" pitchFamily="17" charset="-128"/>
                <a:ea typeface="UD デジタル 教科書体 N-B" panose="02020700000000000000" pitchFamily="17" charset="-128"/>
              </a:rPr>
              <a:t>3.</a:t>
            </a:r>
            <a:r>
              <a:rPr lang="ja-JP" altLang="en-US" sz="3600" dirty="0">
                <a:latin typeface="UD デジタル 教科書体 N-B" panose="02020700000000000000" pitchFamily="17" charset="-128"/>
                <a:ea typeface="UD デジタル 教科書体 N-B" panose="02020700000000000000" pitchFamily="17" charset="-128"/>
              </a:rPr>
              <a:t>八千代台駅西口ビジョン</a:t>
            </a:r>
            <a:br>
              <a:rPr lang="en-US" altLang="ja-JP" sz="3600" dirty="0">
                <a:latin typeface="UD デジタル 教科書体 N-B" panose="02020700000000000000" pitchFamily="17" charset="-128"/>
                <a:ea typeface="UD デジタル 教科書体 N-B" panose="02020700000000000000" pitchFamily="17" charset="-128"/>
              </a:rPr>
            </a:br>
            <a:br>
              <a:rPr lang="en-US" altLang="ja-JP" sz="3600" dirty="0">
                <a:latin typeface="UD デジタル 教科書体 N-B" panose="02020700000000000000" pitchFamily="17" charset="-128"/>
                <a:ea typeface="UD デジタル 教科書体 N-B" panose="02020700000000000000" pitchFamily="17" charset="-128"/>
              </a:rPr>
            </a:br>
            <a:br>
              <a:rPr lang="en-US" altLang="ja-JP" sz="3600" dirty="0">
                <a:latin typeface="UD デジタル 教科書体 N-B" panose="02020700000000000000" pitchFamily="17" charset="-128"/>
                <a:ea typeface="UD デジタル 教科書体 N-B" panose="02020700000000000000" pitchFamily="17" charset="-128"/>
              </a:rPr>
            </a:br>
            <a:br>
              <a:rPr lang="en-US" altLang="ja-JP" sz="3600" dirty="0">
                <a:latin typeface="UD デジタル 教科書体 N-B" panose="02020700000000000000" pitchFamily="17" charset="-128"/>
                <a:ea typeface="UD デジタル 教科書体 N-B" panose="02020700000000000000" pitchFamily="17" charset="-128"/>
              </a:rPr>
            </a:br>
            <a:br>
              <a:rPr lang="en-US" altLang="ja-JP" sz="3600"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319857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a:xfrm>
            <a:off x="913774" y="299781"/>
            <a:ext cx="10364451" cy="1596177"/>
          </a:xfrm>
        </p:spPr>
        <p:txBody>
          <a:bodyPr>
            <a:normAutofit fontScale="90000"/>
          </a:bodyPr>
          <a:lstStyle/>
          <a:p>
            <a:pPr algn="l">
              <a:lnSpc>
                <a:spcPct val="150000"/>
              </a:lnSpc>
            </a:pPr>
            <a:r>
              <a:rPr kumimoji="1" lang="ja-JP" altLang="en-US" dirty="0">
                <a:latin typeface="UD デジタル 教科書体 N-B" panose="02020700000000000000" pitchFamily="17" charset="-128"/>
                <a:ea typeface="UD デジタル 教科書体 N-B" panose="02020700000000000000" pitchFamily="17" charset="-128"/>
              </a:rPr>
              <a:t>八千代台駅西口のビジョン検討</a:t>
            </a:r>
            <a:br>
              <a:rPr kumimoji="1" lang="ja-JP" altLang="en-US"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6" name="コンテンツ プレースホルダー 5">
            <a:extLst>
              <a:ext uri="{FF2B5EF4-FFF2-40B4-BE49-F238E27FC236}">
                <a16:creationId xmlns:a16="http://schemas.microsoft.com/office/drawing/2014/main" id="{4FC3CD29-1B72-4740-A5F1-6B618A953EA3}"/>
              </a:ext>
            </a:extLst>
          </p:cNvPr>
          <p:cNvPicPr>
            <a:picLocks noGrp="1" noChangeAspect="1"/>
          </p:cNvPicPr>
          <p:nvPr>
            <p:ph sz="quarter" idx="13"/>
          </p:nvPr>
        </p:nvPicPr>
        <p:blipFill>
          <a:blip r:embed="rId2"/>
          <a:stretch>
            <a:fillRect/>
          </a:stretch>
        </p:blipFill>
        <p:spPr>
          <a:xfrm rot="5400000">
            <a:off x="2143557" y="-344331"/>
            <a:ext cx="7626719" cy="10511119"/>
          </a:xfrm>
        </p:spPr>
      </p:pic>
      <p:sp>
        <p:nvSpPr>
          <p:cNvPr id="4" name="スライド番号プレースホルダー 3">
            <a:extLst>
              <a:ext uri="{FF2B5EF4-FFF2-40B4-BE49-F238E27FC236}">
                <a16:creationId xmlns:a16="http://schemas.microsoft.com/office/drawing/2014/main" id="{9234EA62-F138-452F-9F15-96598DF4BCD0}"/>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373105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5" y="995319"/>
            <a:ext cx="11555427" cy="4887956"/>
          </a:xfrm>
        </p:spPr>
        <p:txBody>
          <a:bodyPr>
            <a:normAutofit/>
          </a:bodyPr>
          <a:lstStyle/>
          <a:p>
            <a:pPr algn="l"/>
            <a:r>
              <a:rPr kumimoji="1" lang="ja-JP" altLang="en-US" dirty="0">
                <a:latin typeface="UD デジタル 教科書体 N-B" panose="02020700000000000000" pitchFamily="17" charset="-128"/>
                <a:ea typeface="UD デジタル 教科書体 N-B" panose="02020700000000000000" pitchFamily="17" charset="-128"/>
              </a:rPr>
              <a:t>活動状況</a:t>
            </a:r>
            <a:br>
              <a:rPr kumimoji="1" lang="en-US" altLang="ja-JP" dirty="0">
                <a:latin typeface="UD デジタル 教科書体 N-B" panose="02020700000000000000" pitchFamily="17" charset="-128"/>
                <a:ea typeface="UD デジタル 教科書体 N-B" panose="02020700000000000000" pitchFamily="17" charset="-128"/>
              </a:rPr>
            </a:br>
            <a:r>
              <a:rPr kumimoji="1" lang="en-US" altLang="ja-JP" dirty="0">
                <a:latin typeface="UD デジタル 教科書体 N-B" panose="02020700000000000000" pitchFamily="17" charset="-128"/>
                <a:ea typeface="UD デジタル 教科書体 N-B" panose="02020700000000000000" pitchFamily="17" charset="-128"/>
              </a:rPr>
              <a:t>  </a:t>
            </a:r>
            <a:r>
              <a:rPr lang="en-US" altLang="ja-JP" sz="3600" dirty="0">
                <a:latin typeface="UD デジタル 教科書体 N-B" panose="02020700000000000000" pitchFamily="17" charset="-128"/>
                <a:ea typeface="UD デジタル 教科書体 N-B" panose="02020700000000000000" pitchFamily="17" charset="-128"/>
              </a:rPr>
              <a:t> </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r>
              <a:rPr kumimoji="1" lang="en-US" altLang="ja-JP" sz="3100" dirty="0">
                <a:latin typeface="UD デジタル 教科書体 N-B" panose="02020700000000000000" pitchFamily="17" charset="-128"/>
                <a:ea typeface="UD デジタル 教科書体 N-B" panose="02020700000000000000" pitchFamily="17" charset="-128"/>
              </a:rPr>
              <a:t>4.</a:t>
            </a:r>
            <a:r>
              <a:rPr lang="ja-JP" altLang="en-US" sz="3100" dirty="0">
                <a:latin typeface="UD デジタル 教科書体 N-B" panose="02020700000000000000" pitchFamily="17" charset="-128"/>
                <a:ea typeface="UD デジタル 教科書体 N-B" panose="02020700000000000000" pitchFamily="17" charset="-128"/>
              </a:rPr>
              <a:t>まちづくりを進める体制に</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en-US" altLang="ja-JP" sz="3100" dirty="0">
                <a:latin typeface="UD デジタル 教科書体 N-B" panose="02020700000000000000" pitchFamily="17" charset="-128"/>
                <a:ea typeface="UD デジタル 教科書体 N-B" panose="02020700000000000000" pitchFamily="17" charset="-128"/>
              </a:rPr>
              <a:t>     </a:t>
            </a:r>
            <a:r>
              <a:rPr kumimoji="1" lang="ja-JP" altLang="en-US" sz="3100" dirty="0">
                <a:latin typeface="UD デジタル 教科書体 N-B" panose="02020700000000000000" pitchFamily="17" charset="-128"/>
                <a:ea typeface="UD デジタル 教科書体 N-B" panose="02020700000000000000" pitchFamily="17" charset="-128"/>
              </a:rPr>
              <a:t>・まちづくり条例</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・景観計画</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・地域担当職員制</a:t>
            </a:r>
            <a:br>
              <a:rPr kumimoji="1" lang="en-US" altLang="ja-JP" sz="3100" dirty="0">
                <a:latin typeface="UD デジタル 教科書体 N-B" panose="02020700000000000000" pitchFamily="17" charset="-128"/>
                <a:ea typeface="UD デジタル 教科書体 N-B" panose="02020700000000000000" pitchFamily="17" charset="-128"/>
              </a:rPr>
            </a:br>
            <a:br>
              <a:rPr kumimoji="1" lang="en-US" altLang="ja-JP" sz="3100"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436390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130CBA-E4B5-4A9C-8818-3D3C377DA7D7}"/>
              </a:ext>
            </a:extLst>
          </p:cNvPr>
          <p:cNvSpPr>
            <a:spLocks noGrp="1"/>
          </p:cNvSpPr>
          <p:nvPr>
            <p:ph sz="quarter" idx="13"/>
          </p:nvPr>
        </p:nvSpPr>
        <p:spPr>
          <a:xfrm>
            <a:off x="509798" y="614996"/>
            <a:ext cx="6287512" cy="5624488"/>
          </a:xfrm>
        </p:spPr>
        <p:txBody>
          <a:bodyPr>
            <a:normAutofit/>
          </a:bodyPr>
          <a:lstStyle/>
          <a:p>
            <a:pPr marL="0" indent="0">
              <a:buNone/>
            </a:pPr>
            <a:r>
              <a:rPr lang="ja-JP" altLang="en-US" sz="3600" b="1" dirty="0">
                <a:solidFill>
                  <a:srgbClr val="C00000"/>
                </a:solidFill>
              </a:rPr>
              <a:t>まちづくり条例</a:t>
            </a:r>
            <a:endParaRPr lang="en-US" altLang="ja-JP" sz="3600" b="1" dirty="0">
              <a:solidFill>
                <a:srgbClr val="C00000"/>
              </a:solidFill>
            </a:endParaRPr>
          </a:p>
          <a:p>
            <a:pPr marL="0" indent="0">
              <a:buNone/>
            </a:pPr>
            <a:r>
              <a:rPr lang="ja-JP" altLang="en-US" sz="2800" dirty="0"/>
              <a:t>（例）千葉市市民によるまちづくり条例</a:t>
            </a:r>
            <a:endParaRPr lang="en-US" altLang="ja-JP" sz="2800" dirty="0"/>
          </a:p>
          <a:p>
            <a:pPr marL="0" indent="0">
              <a:buNone/>
            </a:pPr>
            <a:r>
              <a:rPr lang="ja-JP" altLang="en-US" sz="2800" dirty="0"/>
              <a:t>　ー＞千葉市を八千代市に置き換えて不</a:t>
            </a:r>
            <a:endParaRPr lang="en-US" altLang="ja-JP" sz="2800" dirty="0"/>
          </a:p>
          <a:p>
            <a:pPr marL="0" indent="0">
              <a:buNone/>
            </a:pPr>
            <a:r>
              <a:rPr lang="ja-JP" altLang="en-US" sz="2800" dirty="0"/>
              <a:t>　　　　具合を調整</a:t>
            </a:r>
            <a:endParaRPr lang="en-US" altLang="ja-JP" sz="2800" dirty="0"/>
          </a:p>
          <a:p>
            <a:pPr marL="0" indent="0">
              <a:buNone/>
            </a:pPr>
            <a:r>
              <a:rPr lang="ja-JP" altLang="en-US" sz="3200" b="1" dirty="0">
                <a:solidFill>
                  <a:srgbClr val="C00000"/>
                </a:solidFill>
              </a:rPr>
              <a:t>景観計画</a:t>
            </a:r>
            <a:endParaRPr lang="en-US" altLang="ja-JP" sz="3200" b="1" dirty="0">
              <a:solidFill>
                <a:srgbClr val="C00000"/>
              </a:solidFill>
            </a:endParaRPr>
          </a:p>
          <a:p>
            <a:pPr marL="0" indent="0">
              <a:buNone/>
            </a:pPr>
            <a:r>
              <a:rPr lang="ja-JP" altLang="en-US" sz="2800" dirty="0"/>
              <a:t>（例）千葉市景観計画</a:t>
            </a:r>
            <a:endParaRPr lang="en-US" altLang="ja-JP" sz="2800" dirty="0"/>
          </a:p>
          <a:p>
            <a:pPr marL="0" indent="0">
              <a:buNone/>
            </a:pPr>
            <a:r>
              <a:rPr lang="ja-JP" altLang="en-US" sz="3200" b="1" dirty="0">
                <a:solidFill>
                  <a:srgbClr val="C00000"/>
                </a:solidFill>
              </a:rPr>
              <a:t>地域担当職員制</a:t>
            </a:r>
            <a:endParaRPr lang="en-US" altLang="ja-JP" sz="3200" b="1" dirty="0">
              <a:solidFill>
                <a:srgbClr val="C00000"/>
              </a:solidFill>
            </a:endParaRPr>
          </a:p>
          <a:p>
            <a:pPr marL="0" indent="0">
              <a:buNone/>
            </a:pPr>
            <a:r>
              <a:rPr lang="ja-JP" altLang="en-US" sz="2800" dirty="0"/>
              <a:t>（例）習志野市地域担当制</a:t>
            </a:r>
            <a:endParaRPr lang="en-US" altLang="ja-JP" sz="2800" dirty="0"/>
          </a:p>
          <a:p>
            <a:pPr marL="0" indent="0">
              <a:buNone/>
            </a:pPr>
            <a:endParaRPr lang="en-US" altLang="ja-JP" sz="3200" dirty="0">
              <a:solidFill>
                <a:srgbClr val="FF0000"/>
              </a:solidFill>
            </a:endParaRPr>
          </a:p>
          <a:p>
            <a:pPr marL="0" indent="0">
              <a:buNone/>
            </a:pPr>
            <a:endParaRPr lang="en-US" altLang="ja-JP" sz="2800" dirty="0"/>
          </a:p>
          <a:p>
            <a:pPr marL="0" indent="0">
              <a:buNone/>
            </a:pPr>
            <a:endParaRPr lang="ja-JP" altLang="en-US" sz="2800" dirty="0"/>
          </a:p>
        </p:txBody>
      </p:sp>
      <p:pic>
        <p:nvPicPr>
          <p:cNvPr id="6" name="図 5">
            <a:extLst>
              <a:ext uri="{FF2B5EF4-FFF2-40B4-BE49-F238E27FC236}">
                <a16:creationId xmlns:a16="http://schemas.microsoft.com/office/drawing/2014/main" id="{F9936677-F32E-47C0-978D-0761A898A7B1}"/>
              </a:ext>
            </a:extLst>
          </p:cNvPr>
          <p:cNvPicPr>
            <a:picLocks noChangeAspect="1"/>
          </p:cNvPicPr>
          <p:nvPr/>
        </p:nvPicPr>
        <p:blipFill>
          <a:blip r:embed="rId2"/>
          <a:stretch>
            <a:fillRect/>
          </a:stretch>
        </p:blipFill>
        <p:spPr>
          <a:xfrm>
            <a:off x="6899772" y="477617"/>
            <a:ext cx="4378452" cy="6192728"/>
          </a:xfrm>
          <a:prstGeom prst="rect">
            <a:avLst/>
          </a:prstGeom>
        </p:spPr>
      </p:pic>
      <p:sp>
        <p:nvSpPr>
          <p:cNvPr id="5" name="スライド番号プレースホルダー 4">
            <a:extLst>
              <a:ext uri="{FF2B5EF4-FFF2-40B4-BE49-F238E27FC236}">
                <a16:creationId xmlns:a16="http://schemas.microsoft.com/office/drawing/2014/main" id="{18D034AC-C477-4C05-B4E6-50B6CE24FD97}"/>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301550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5" y="609600"/>
            <a:ext cx="11555427" cy="5273675"/>
          </a:xfrm>
        </p:spPr>
        <p:txBody>
          <a:bodyPr>
            <a:normAutofit fontScale="90000"/>
          </a:bodyPr>
          <a:lstStyle/>
          <a:p>
            <a:pPr algn="l"/>
            <a:r>
              <a:rPr kumimoji="1" lang="ja-JP" altLang="en-US" dirty="0">
                <a:latin typeface="UD デジタル 教科書体 N-B" panose="02020700000000000000" pitchFamily="17" charset="-128"/>
                <a:ea typeface="UD デジタル 教科書体 N-B" panose="02020700000000000000" pitchFamily="17" charset="-128"/>
              </a:rPr>
              <a:t>活動状況</a:t>
            </a:r>
            <a:br>
              <a:rPr kumimoji="1" lang="en-US" altLang="ja-JP" dirty="0">
                <a:latin typeface="UD デジタル 教科書体 N-B" panose="02020700000000000000" pitchFamily="17" charset="-128"/>
                <a:ea typeface="UD デジタル 教科書体 N-B" panose="02020700000000000000" pitchFamily="17" charset="-128"/>
              </a:rPr>
            </a:br>
            <a:r>
              <a:rPr kumimoji="1" lang="en-US" altLang="ja-JP" dirty="0">
                <a:latin typeface="UD デジタル 教科書体 N-B" panose="02020700000000000000" pitchFamily="17" charset="-128"/>
                <a:ea typeface="UD デジタル 教科書体 N-B" panose="02020700000000000000" pitchFamily="17" charset="-128"/>
              </a:rPr>
              <a:t>  </a:t>
            </a:r>
            <a:r>
              <a:rPr kumimoji="1" lang="en-US" altLang="ja-JP" sz="4000" dirty="0">
                <a:latin typeface="UD デジタル 教科書体 N-B" panose="02020700000000000000" pitchFamily="17" charset="-128"/>
                <a:ea typeface="UD デジタル 教科書体 N-B" panose="02020700000000000000" pitchFamily="17" charset="-128"/>
              </a:rPr>
              <a:t>1.</a:t>
            </a:r>
            <a:r>
              <a:rPr kumimoji="1" lang="ja-JP" altLang="en-US" sz="3100" dirty="0">
                <a:latin typeface="UD デジタル 教科書体 N-B" panose="02020700000000000000" pitchFamily="17" charset="-128"/>
                <a:ea typeface="UD デジタル 教科書体 N-B" panose="02020700000000000000" pitchFamily="17" charset="-128"/>
              </a:rPr>
              <a:t>ばら</a:t>
            </a:r>
            <a:br>
              <a:rPr lang="en-US" altLang="ja-JP" sz="3100" dirty="0">
                <a:latin typeface="UD デジタル 教科書体 N-B" panose="02020700000000000000" pitchFamily="17" charset="-128"/>
                <a:ea typeface="UD デジタル 教科書体 N-B" panose="02020700000000000000" pitchFamily="17" charset="-128"/>
              </a:rPr>
            </a:br>
            <a:r>
              <a:rPr lang="ja-JP" altLang="en-US" sz="3100" dirty="0">
                <a:latin typeface="UD デジタル 教科書体 N-B" panose="02020700000000000000" pitchFamily="17" charset="-128"/>
                <a:ea typeface="UD デジタル 教科書体 N-B" panose="02020700000000000000" pitchFamily="17" charset="-128"/>
              </a:rPr>
              <a:t>　</a:t>
            </a:r>
            <a:br>
              <a:rPr kumimoji="1" lang="en-US" altLang="ja-JP" sz="3600" dirty="0">
                <a:latin typeface="UD デジタル 教科書体 N-B" panose="02020700000000000000" pitchFamily="17" charset="-128"/>
                <a:ea typeface="UD デジタル 教科書体 N-B" panose="02020700000000000000" pitchFamily="17" charset="-128"/>
              </a:rPr>
            </a:br>
            <a:r>
              <a:rPr kumimoji="1" lang="ja-JP" altLang="en-US" sz="3600" dirty="0">
                <a:latin typeface="UD デジタル 教科書体 N-B" panose="02020700000000000000" pitchFamily="17" charset="-128"/>
                <a:ea typeface="UD デジタル 教科書体 N-B" panose="02020700000000000000" pitchFamily="17" charset="-128"/>
              </a:rPr>
              <a:t>　 </a:t>
            </a:r>
            <a:r>
              <a:rPr kumimoji="1" lang="en-US" altLang="ja-JP" sz="3600" dirty="0">
                <a:latin typeface="UD デジタル 教科書体 N-B" panose="02020700000000000000" pitchFamily="17" charset="-128"/>
                <a:ea typeface="UD デジタル 教科書体 N-B" panose="02020700000000000000" pitchFamily="17" charset="-128"/>
              </a:rPr>
              <a:t>2.</a:t>
            </a:r>
            <a:r>
              <a:rPr kumimoji="1" lang="ja-JP" altLang="en-US" sz="3600" dirty="0">
                <a:latin typeface="UD デジタル 教科書体 N-B" panose="02020700000000000000" pitchFamily="17" charset="-128"/>
                <a:ea typeface="UD デジタル 教科書体 N-B" panose="02020700000000000000" pitchFamily="17" charset="-128"/>
              </a:rPr>
              <a:t>バイオ炭</a:t>
            </a:r>
            <a:br>
              <a:rPr kumimoji="1" lang="en-US" altLang="ja-JP" sz="3600" dirty="0">
                <a:latin typeface="UD デジタル 教科書体 N-B" panose="02020700000000000000" pitchFamily="17" charset="-128"/>
                <a:ea typeface="UD デジタル 教科書体 N-B" panose="02020700000000000000" pitchFamily="17" charset="-128"/>
              </a:rPr>
            </a:br>
            <a:r>
              <a:rPr kumimoji="1" lang="ja-JP" altLang="en-US" sz="3600" dirty="0">
                <a:latin typeface="UD デジタル 教科書体 N-B" panose="02020700000000000000" pitchFamily="17" charset="-128"/>
                <a:ea typeface="UD デジタル 教科書体 N-B" panose="02020700000000000000" pitchFamily="17" charset="-128"/>
              </a:rPr>
              <a:t>　　</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r>
              <a:rPr kumimoji="1" lang="en-US" altLang="ja-JP" sz="3100" dirty="0">
                <a:latin typeface="UD デジタル 教科書体 N-B" panose="02020700000000000000" pitchFamily="17" charset="-128"/>
                <a:ea typeface="UD デジタル 教科書体 N-B" panose="02020700000000000000" pitchFamily="17" charset="-128"/>
              </a:rPr>
              <a:t>3.</a:t>
            </a:r>
            <a:r>
              <a:rPr kumimoji="1" lang="ja-JP" altLang="en-US" sz="3100" dirty="0">
                <a:latin typeface="UD デジタル 教科書体 N-B" panose="02020700000000000000" pitchFamily="17" charset="-128"/>
                <a:ea typeface="UD デジタル 教科書体 N-B" panose="02020700000000000000" pitchFamily="17" charset="-128"/>
              </a:rPr>
              <a:t>八千代台駅西口ビジョン</a:t>
            </a:r>
            <a:br>
              <a:rPr kumimoji="1" lang="en-US" altLang="ja-JP" sz="3100" dirty="0">
                <a:latin typeface="UD デジタル 教科書体 N-B" panose="02020700000000000000" pitchFamily="17" charset="-128"/>
                <a:ea typeface="UD デジタル 教科書体 N-B" panose="02020700000000000000" pitchFamily="17" charset="-128"/>
              </a:rPr>
            </a:b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r>
              <a:rPr kumimoji="1" lang="en-US" altLang="ja-JP" sz="3100" dirty="0">
                <a:latin typeface="UD デジタル 教科書体 N-B" panose="02020700000000000000" pitchFamily="17" charset="-128"/>
                <a:ea typeface="UD デジタル 教科書体 N-B" panose="02020700000000000000" pitchFamily="17" charset="-128"/>
              </a:rPr>
              <a:t>4.</a:t>
            </a:r>
            <a:r>
              <a:rPr kumimoji="1" lang="ja-JP" altLang="en-US" sz="3100" dirty="0">
                <a:latin typeface="UD デジタル 教科書体 N-B" panose="02020700000000000000" pitchFamily="17" charset="-128"/>
                <a:ea typeface="UD デジタル 教科書体 N-B" panose="02020700000000000000" pitchFamily="17" charset="-128"/>
              </a:rPr>
              <a:t>まちづくりを進める体制に</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r>
              <a:rPr kumimoji="1" lang="en-US" altLang="ja-JP" sz="3100" dirty="0">
                <a:latin typeface="UD デジタル 教科書体 N-B" panose="02020700000000000000" pitchFamily="17" charset="-128"/>
                <a:ea typeface="UD デジタル 教科書体 N-B" panose="02020700000000000000" pitchFamily="17" charset="-128"/>
              </a:rPr>
              <a:t>5.</a:t>
            </a:r>
            <a:r>
              <a:rPr kumimoji="1" lang="ja-JP" altLang="en-US" sz="2700" dirty="0">
                <a:latin typeface="UD デジタル 教科書体 N-B" panose="02020700000000000000" pitchFamily="17" charset="-128"/>
                <a:ea typeface="UD デジタル 教科書体 N-B" panose="02020700000000000000" pitchFamily="17" charset="-128"/>
              </a:rPr>
              <a:t>協働作業、意見交換</a:t>
            </a:r>
            <a:br>
              <a:rPr kumimoji="1" lang="en-US" altLang="ja-JP" sz="3100"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57998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5" y="995319"/>
            <a:ext cx="11555427" cy="4887956"/>
          </a:xfrm>
        </p:spPr>
        <p:txBody>
          <a:bodyPr>
            <a:normAutofit/>
          </a:bodyPr>
          <a:lstStyle/>
          <a:p>
            <a:pPr algn="l"/>
            <a:r>
              <a:rPr kumimoji="1" lang="ja-JP" altLang="en-US" dirty="0">
                <a:latin typeface="UD デジタル 教科書体 N-B" panose="02020700000000000000" pitchFamily="17" charset="-128"/>
                <a:ea typeface="UD デジタル 教科書体 N-B" panose="02020700000000000000" pitchFamily="17" charset="-128"/>
              </a:rPr>
              <a:t>活動状況</a:t>
            </a:r>
            <a:br>
              <a:rPr kumimoji="1" lang="en-US" altLang="ja-JP" dirty="0">
                <a:latin typeface="UD デジタル 教科書体 N-B" panose="02020700000000000000" pitchFamily="17" charset="-128"/>
                <a:ea typeface="UD デジタル 教科書体 N-B" panose="02020700000000000000" pitchFamily="17" charset="-128"/>
              </a:rPr>
            </a:br>
            <a:r>
              <a:rPr kumimoji="1" lang="en-US" altLang="ja-JP" dirty="0">
                <a:latin typeface="UD デジタル 教科書体 N-B" panose="02020700000000000000" pitchFamily="17" charset="-128"/>
                <a:ea typeface="UD デジタル 教科書体 N-B" panose="02020700000000000000" pitchFamily="17" charset="-128"/>
              </a:rPr>
              <a:t>  </a:t>
            </a:r>
            <a:r>
              <a:rPr lang="en-US" altLang="ja-JP" sz="3600" dirty="0">
                <a:latin typeface="UD デジタル 教科書体 N-B" panose="02020700000000000000" pitchFamily="17" charset="-128"/>
                <a:ea typeface="UD デジタル 教科書体 N-B" panose="02020700000000000000" pitchFamily="17" charset="-128"/>
              </a:rPr>
              <a:t> </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r>
              <a:rPr kumimoji="1" lang="en-US" altLang="ja-JP" sz="3100" dirty="0">
                <a:latin typeface="UD デジタル 教科書体 N-B" panose="02020700000000000000" pitchFamily="17" charset="-128"/>
                <a:ea typeface="UD デジタル 教科書体 N-B" panose="02020700000000000000" pitchFamily="17" charset="-128"/>
              </a:rPr>
              <a:t>5.</a:t>
            </a:r>
            <a:r>
              <a:rPr kumimoji="1" lang="ja-JP" altLang="en-US" sz="3100" dirty="0">
                <a:latin typeface="UD デジタル 教科書体 N-B" panose="02020700000000000000" pitchFamily="17" charset="-128"/>
                <a:ea typeface="UD デジタル 教科書体 N-B" panose="02020700000000000000" pitchFamily="17" charset="-128"/>
              </a:rPr>
              <a:t>協働作業、意見交換</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・遊具壁のペイント　小学生</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・ベンチのペイント　中学生</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・講演会とワークショップ</a:t>
            </a:r>
            <a:br>
              <a:rPr kumimoji="1" lang="en-US" altLang="ja-JP" sz="3100" dirty="0">
                <a:latin typeface="UD デジタル 教科書体 N-B" panose="02020700000000000000" pitchFamily="17" charset="-128"/>
                <a:ea typeface="UD デジタル 教科書体 N-B" panose="02020700000000000000" pitchFamily="17" charset="-128"/>
              </a:rPr>
            </a:br>
            <a:br>
              <a:rPr kumimoji="1" lang="en-US" altLang="ja-JP" sz="3100"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207104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427EE0C7-BB5B-4B69-BA2F-169E422F1960}"/>
              </a:ext>
            </a:extLst>
          </p:cNvPr>
          <p:cNvSpPr>
            <a:spLocks noGrp="1"/>
          </p:cNvSpPr>
          <p:nvPr>
            <p:ph sz="quarter" idx="13"/>
          </p:nvPr>
        </p:nvSpPr>
        <p:spPr>
          <a:xfrm>
            <a:off x="671639" y="1157161"/>
            <a:ext cx="10508856" cy="5082322"/>
          </a:xfrm>
        </p:spPr>
        <p:txBody>
          <a:bodyPr>
            <a:normAutofit/>
          </a:bodyPr>
          <a:lstStyle/>
          <a:p>
            <a:pPr marL="0" indent="0">
              <a:buNone/>
            </a:pPr>
            <a:r>
              <a:rPr lang="ja-JP" altLang="en-US" sz="2800" dirty="0"/>
              <a:t>遊具壁のペインティング（第一公園　</a:t>
            </a:r>
            <a:r>
              <a:rPr lang="en-US" altLang="ja-JP" sz="2800" dirty="0"/>
              <a:t>2018</a:t>
            </a:r>
            <a:r>
              <a:rPr lang="ja-JP" altLang="en-US" sz="2800" dirty="0"/>
              <a:t>年</a:t>
            </a:r>
            <a:r>
              <a:rPr lang="en-US" altLang="ja-JP" sz="2800" dirty="0"/>
              <a:t>11</a:t>
            </a:r>
            <a:r>
              <a:rPr lang="ja-JP" altLang="en-US" sz="2800" dirty="0"/>
              <a:t>月）　＜小学生＞</a:t>
            </a:r>
            <a:endParaRPr lang="en-US" altLang="ja-JP" sz="2800" dirty="0"/>
          </a:p>
          <a:p>
            <a:pPr marL="0" indent="0">
              <a:buNone/>
            </a:pPr>
            <a:endParaRPr lang="en-US" altLang="ja-JP" sz="2800" dirty="0"/>
          </a:p>
          <a:p>
            <a:pPr marL="0" indent="0">
              <a:buNone/>
            </a:pPr>
            <a:endParaRPr lang="en-US" altLang="ja-JP" sz="2800" dirty="0"/>
          </a:p>
          <a:p>
            <a:endParaRPr lang="ja-JP" altLang="en-US" dirty="0"/>
          </a:p>
        </p:txBody>
      </p:sp>
      <p:pic>
        <p:nvPicPr>
          <p:cNvPr id="3" name="図 2">
            <a:extLst>
              <a:ext uri="{FF2B5EF4-FFF2-40B4-BE49-F238E27FC236}">
                <a16:creationId xmlns:a16="http://schemas.microsoft.com/office/drawing/2014/main" id="{9CFDE898-8583-4FDC-BDA3-93A3CCD62B48}"/>
              </a:ext>
            </a:extLst>
          </p:cNvPr>
          <p:cNvPicPr>
            <a:picLocks noChangeAspect="1"/>
          </p:cNvPicPr>
          <p:nvPr/>
        </p:nvPicPr>
        <p:blipFill>
          <a:blip r:embed="rId2"/>
          <a:stretch>
            <a:fillRect/>
          </a:stretch>
        </p:blipFill>
        <p:spPr>
          <a:xfrm>
            <a:off x="1235385" y="2299547"/>
            <a:ext cx="2737341" cy="2054530"/>
          </a:xfrm>
          <a:prstGeom prst="rect">
            <a:avLst/>
          </a:prstGeom>
        </p:spPr>
      </p:pic>
      <p:pic>
        <p:nvPicPr>
          <p:cNvPr id="5" name="図 4">
            <a:extLst>
              <a:ext uri="{FF2B5EF4-FFF2-40B4-BE49-F238E27FC236}">
                <a16:creationId xmlns:a16="http://schemas.microsoft.com/office/drawing/2014/main" id="{7CF40BD9-1D43-45A9-B977-F4EC011BBB0B}"/>
              </a:ext>
            </a:extLst>
          </p:cNvPr>
          <p:cNvPicPr>
            <a:picLocks noChangeAspect="1"/>
          </p:cNvPicPr>
          <p:nvPr/>
        </p:nvPicPr>
        <p:blipFill>
          <a:blip r:embed="rId3"/>
          <a:stretch>
            <a:fillRect/>
          </a:stretch>
        </p:blipFill>
        <p:spPr>
          <a:xfrm>
            <a:off x="1311956" y="4548761"/>
            <a:ext cx="2725148" cy="2042337"/>
          </a:xfrm>
          <a:prstGeom prst="rect">
            <a:avLst/>
          </a:prstGeom>
        </p:spPr>
      </p:pic>
      <p:pic>
        <p:nvPicPr>
          <p:cNvPr id="6" name="図 5">
            <a:extLst>
              <a:ext uri="{FF2B5EF4-FFF2-40B4-BE49-F238E27FC236}">
                <a16:creationId xmlns:a16="http://schemas.microsoft.com/office/drawing/2014/main" id="{3C4B007E-156F-4130-80AB-2EBA982E31CB}"/>
              </a:ext>
            </a:extLst>
          </p:cNvPr>
          <p:cNvPicPr>
            <a:picLocks noChangeAspect="1"/>
          </p:cNvPicPr>
          <p:nvPr/>
        </p:nvPicPr>
        <p:blipFill>
          <a:blip r:embed="rId4"/>
          <a:stretch>
            <a:fillRect/>
          </a:stretch>
        </p:blipFill>
        <p:spPr>
          <a:xfrm>
            <a:off x="4890329" y="2299547"/>
            <a:ext cx="5881303" cy="4417513"/>
          </a:xfrm>
          <a:prstGeom prst="rect">
            <a:avLst/>
          </a:prstGeom>
        </p:spPr>
      </p:pic>
      <p:sp>
        <p:nvSpPr>
          <p:cNvPr id="7" name="スライド番号プレースホルダー 6">
            <a:extLst>
              <a:ext uri="{FF2B5EF4-FFF2-40B4-BE49-F238E27FC236}">
                <a16:creationId xmlns:a16="http://schemas.microsoft.com/office/drawing/2014/main" id="{88593BC0-9428-439B-898C-E70490BB557C}"/>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1447704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a:xfrm>
            <a:off x="913775" y="618517"/>
            <a:ext cx="9144625" cy="762227"/>
          </a:xfrm>
        </p:spPr>
        <p:txBody>
          <a:bodyPr>
            <a:normAutofit fontScale="90000"/>
          </a:bodyPr>
          <a:lstStyle/>
          <a:p>
            <a:pPr algn="l">
              <a:lnSpc>
                <a:spcPct val="150000"/>
              </a:lnSpc>
            </a:pPr>
            <a:r>
              <a:rPr kumimoji="1" lang="ja-JP" altLang="en-US" dirty="0">
                <a:latin typeface="UD デジタル 教科書体 N-B" panose="02020700000000000000" pitchFamily="17" charset="-128"/>
                <a:ea typeface="UD デジタル 教科書体 N-B" panose="02020700000000000000" pitchFamily="17" charset="-128"/>
              </a:rPr>
              <a:t>ベンチのペインティング　＜中学生＞</a:t>
            </a:r>
          </a:p>
        </p:txBody>
      </p:sp>
      <p:sp>
        <p:nvSpPr>
          <p:cNvPr id="4" name="コンテンツ プレースホルダー 3">
            <a:extLst>
              <a:ext uri="{FF2B5EF4-FFF2-40B4-BE49-F238E27FC236}">
                <a16:creationId xmlns:a16="http://schemas.microsoft.com/office/drawing/2014/main" id="{427EE0C7-BB5B-4B69-BA2F-169E422F1960}"/>
              </a:ext>
            </a:extLst>
          </p:cNvPr>
          <p:cNvSpPr>
            <a:spLocks noGrp="1"/>
          </p:cNvSpPr>
          <p:nvPr>
            <p:ph sz="quarter" idx="13"/>
          </p:nvPr>
        </p:nvSpPr>
        <p:spPr>
          <a:xfrm>
            <a:off x="606903" y="1545336"/>
            <a:ext cx="10508856" cy="4887832"/>
          </a:xfrm>
        </p:spPr>
        <p:txBody>
          <a:bodyPr>
            <a:normAutofit fontScale="92500"/>
          </a:bodyPr>
          <a:lstStyle/>
          <a:p>
            <a:pPr marL="0" indent="0">
              <a:buNone/>
            </a:pPr>
            <a:r>
              <a:rPr lang="ja-JP" altLang="en-US" sz="2600" dirty="0"/>
              <a:t>経緯</a:t>
            </a:r>
          </a:p>
          <a:p>
            <a:pPr marL="0" indent="0">
              <a:buNone/>
            </a:pPr>
            <a:r>
              <a:rPr lang="ja-JP" altLang="en-US" sz="2600" dirty="0"/>
              <a:t>・</a:t>
            </a:r>
            <a:r>
              <a:rPr lang="en-US" altLang="ja-JP" sz="2600" dirty="0"/>
              <a:t>2019</a:t>
            </a:r>
            <a:r>
              <a:rPr lang="ja-JP" altLang="en-US" sz="2600" dirty="0"/>
              <a:t>年</a:t>
            </a:r>
            <a:r>
              <a:rPr lang="en-US" altLang="ja-JP" sz="2600" dirty="0"/>
              <a:t>11</a:t>
            </a:r>
            <a:r>
              <a:rPr lang="ja-JP" altLang="en-US" sz="2600" dirty="0"/>
              <a:t>月　まちづくり推進室から、勝田台駅北口のバス停移動伴い、廃棄さ　　れる予定の長い木製ベンチは必要か、と連絡があり、譲り受けうることにしました。</a:t>
            </a:r>
          </a:p>
          <a:p>
            <a:pPr marL="0" indent="0">
              <a:buNone/>
            </a:pPr>
            <a:r>
              <a:rPr lang="ja-JP" altLang="en-US" sz="2600" dirty="0"/>
              <a:t>・</a:t>
            </a:r>
            <a:r>
              <a:rPr lang="en-US" altLang="ja-JP" sz="2600" dirty="0"/>
              <a:t>2020</a:t>
            </a:r>
            <a:r>
              <a:rPr lang="ja-JP" altLang="en-US" sz="2600" dirty="0"/>
              <a:t>年</a:t>
            </a:r>
            <a:r>
              <a:rPr lang="en-US" altLang="ja-JP" sz="2600" dirty="0"/>
              <a:t>10</a:t>
            </a:r>
            <a:r>
              <a:rPr lang="ja-JP" altLang="en-US" sz="2600" dirty="0"/>
              <a:t>月　解体工事が始まり、約</a:t>
            </a:r>
            <a:r>
              <a:rPr lang="en-US" altLang="ja-JP" sz="2600" dirty="0"/>
              <a:t>1.8</a:t>
            </a:r>
            <a:r>
              <a:rPr lang="ja-JP" altLang="en-US" sz="2600" dirty="0"/>
              <a:t>ｍ幅のベンチを４台切り出しました。</a:t>
            </a:r>
          </a:p>
          <a:p>
            <a:pPr marL="0" indent="0">
              <a:buNone/>
            </a:pPr>
            <a:r>
              <a:rPr lang="ja-JP" altLang="en-US" sz="2600" dirty="0"/>
              <a:t>・</a:t>
            </a:r>
            <a:r>
              <a:rPr lang="en-US" altLang="ja-JP" sz="2600" dirty="0"/>
              <a:t>2021</a:t>
            </a:r>
            <a:r>
              <a:rPr lang="ja-JP" altLang="en-US" sz="2600" dirty="0"/>
              <a:t>年</a:t>
            </a:r>
            <a:r>
              <a:rPr lang="en-US" altLang="ja-JP" sz="2600" dirty="0"/>
              <a:t>4</a:t>
            </a:r>
            <a:r>
              <a:rPr lang="ja-JP" altLang="en-US" sz="2600" dirty="0"/>
              <a:t>月　コミュニティ推進課のアレンジで八千代中学校と八千代台西中学校の校長先生との面談の機会があり、その時に、ベンチのペインティングのお願いをしました。快諾を頂き</a:t>
            </a:r>
            <a:r>
              <a:rPr lang="en-US" altLang="ja-JP" sz="2600" dirty="0"/>
              <a:t>6</a:t>
            </a:r>
            <a:r>
              <a:rPr lang="ja-JP" altLang="en-US" sz="2600" dirty="0"/>
              <a:t>月～</a:t>
            </a:r>
            <a:r>
              <a:rPr lang="en-US" altLang="ja-JP" sz="2600" dirty="0"/>
              <a:t>7</a:t>
            </a:r>
            <a:r>
              <a:rPr lang="ja-JP" altLang="en-US" sz="2600" dirty="0"/>
              <a:t>月に両校に各</a:t>
            </a:r>
            <a:r>
              <a:rPr lang="en-US" altLang="ja-JP" sz="2600" dirty="0"/>
              <a:t>2</a:t>
            </a:r>
            <a:r>
              <a:rPr lang="ja-JP" altLang="en-US" sz="2600" dirty="0"/>
              <a:t>台のベンチをお持ちしました。　　</a:t>
            </a:r>
          </a:p>
          <a:p>
            <a:pPr marL="0" indent="0">
              <a:buNone/>
            </a:pPr>
            <a:r>
              <a:rPr lang="ja-JP" altLang="en-US" sz="2600" dirty="0"/>
              <a:t>・</a:t>
            </a:r>
            <a:r>
              <a:rPr lang="en-US" altLang="ja-JP" sz="2600" dirty="0"/>
              <a:t>2022</a:t>
            </a:r>
            <a:r>
              <a:rPr lang="ja-JP" altLang="en-US" sz="2600" dirty="0"/>
              <a:t>年</a:t>
            </a:r>
            <a:r>
              <a:rPr lang="en-US" altLang="ja-JP" sz="2600" dirty="0"/>
              <a:t>3</a:t>
            </a:r>
            <a:r>
              <a:rPr lang="ja-JP" altLang="en-US" sz="2600" dirty="0"/>
              <a:t>月</a:t>
            </a:r>
            <a:r>
              <a:rPr lang="en-US" altLang="ja-JP" sz="2600" dirty="0"/>
              <a:t>3</a:t>
            </a:r>
            <a:r>
              <a:rPr lang="ja-JP" altLang="en-US" sz="2600" dirty="0"/>
              <a:t>日に八千代中学校にて完成したベンチを受け取りました。</a:t>
            </a:r>
          </a:p>
          <a:p>
            <a:endParaRPr lang="ja-JP" altLang="en-US" dirty="0"/>
          </a:p>
        </p:txBody>
      </p:sp>
      <p:sp>
        <p:nvSpPr>
          <p:cNvPr id="8" name="スライド番号プレースホルダー 7">
            <a:extLst>
              <a:ext uri="{FF2B5EF4-FFF2-40B4-BE49-F238E27FC236}">
                <a16:creationId xmlns:a16="http://schemas.microsoft.com/office/drawing/2014/main" id="{EAA76DBC-8A30-4B9C-9037-41B29543BCEB}"/>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3183801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5B1EC24-1ECC-4AC7-BA2A-C1B77009024B}"/>
              </a:ext>
            </a:extLst>
          </p:cNvPr>
          <p:cNvSpPr>
            <a:spLocks noGrp="1"/>
          </p:cNvSpPr>
          <p:nvPr>
            <p:ph type="title"/>
          </p:nvPr>
        </p:nvSpPr>
        <p:spPr>
          <a:xfrm>
            <a:off x="913775" y="618517"/>
            <a:ext cx="10364451" cy="597683"/>
          </a:xfrm>
        </p:spPr>
        <p:txBody>
          <a:bodyPr>
            <a:normAutofit/>
          </a:bodyPr>
          <a:lstStyle/>
          <a:p>
            <a:r>
              <a:rPr lang="ja-JP" altLang="en-US" dirty="0"/>
              <a:t>ベンチ</a:t>
            </a:r>
          </a:p>
        </p:txBody>
      </p:sp>
      <p:sp>
        <p:nvSpPr>
          <p:cNvPr id="5" name="テキスト プレースホルダー 4">
            <a:extLst>
              <a:ext uri="{FF2B5EF4-FFF2-40B4-BE49-F238E27FC236}">
                <a16:creationId xmlns:a16="http://schemas.microsoft.com/office/drawing/2014/main" id="{45FC9621-A574-4F1B-8FD8-FA4382BA16AB}"/>
              </a:ext>
            </a:extLst>
          </p:cNvPr>
          <p:cNvSpPr>
            <a:spLocks noGrp="1"/>
          </p:cNvSpPr>
          <p:nvPr>
            <p:ph type="body" idx="1"/>
          </p:nvPr>
        </p:nvSpPr>
        <p:spPr>
          <a:xfrm>
            <a:off x="913775" y="1464791"/>
            <a:ext cx="4873474" cy="679994"/>
          </a:xfrm>
        </p:spPr>
        <p:txBody>
          <a:bodyPr/>
          <a:lstStyle/>
          <a:p>
            <a:r>
              <a:rPr lang="ja-JP" altLang="en-US" dirty="0"/>
              <a:t>勝田台北口にあった長い木製のベンチです</a:t>
            </a:r>
          </a:p>
        </p:txBody>
      </p:sp>
      <p:pic>
        <p:nvPicPr>
          <p:cNvPr id="9" name="コンテンツ プレースホルダー 8">
            <a:extLst>
              <a:ext uri="{FF2B5EF4-FFF2-40B4-BE49-F238E27FC236}">
                <a16:creationId xmlns:a16="http://schemas.microsoft.com/office/drawing/2014/main" id="{9524244F-B0CA-4E64-B078-1FF34FD9D4BC}"/>
              </a:ext>
            </a:extLst>
          </p:cNvPr>
          <p:cNvPicPr>
            <a:picLocks noGrp="1" noChangeAspect="1"/>
          </p:cNvPicPr>
          <p:nvPr>
            <p:ph sz="quarter" idx="13"/>
          </p:nvPr>
        </p:nvPicPr>
        <p:blipFill>
          <a:blip r:embed="rId2"/>
          <a:stretch>
            <a:fillRect/>
          </a:stretch>
        </p:blipFill>
        <p:spPr>
          <a:xfrm>
            <a:off x="913774" y="2393376"/>
            <a:ext cx="5276633" cy="2962769"/>
          </a:xfrm>
          <a:prstGeom prst="rect">
            <a:avLst/>
          </a:prstGeom>
        </p:spPr>
      </p:pic>
      <p:sp>
        <p:nvSpPr>
          <p:cNvPr id="6" name="テキスト プレースホルダー 5">
            <a:extLst>
              <a:ext uri="{FF2B5EF4-FFF2-40B4-BE49-F238E27FC236}">
                <a16:creationId xmlns:a16="http://schemas.microsoft.com/office/drawing/2014/main" id="{88CC68ED-B47A-4FD0-A62F-DFFA7F9D006E}"/>
              </a:ext>
            </a:extLst>
          </p:cNvPr>
          <p:cNvSpPr>
            <a:spLocks noGrp="1"/>
          </p:cNvSpPr>
          <p:nvPr>
            <p:ph type="body" sz="quarter" idx="3"/>
          </p:nvPr>
        </p:nvSpPr>
        <p:spPr>
          <a:xfrm>
            <a:off x="6287059" y="1296575"/>
            <a:ext cx="4873474" cy="791169"/>
          </a:xfrm>
        </p:spPr>
        <p:txBody>
          <a:bodyPr/>
          <a:lstStyle/>
          <a:p>
            <a:r>
              <a:rPr lang="ja-JP" altLang="en-US" dirty="0"/>
              <a:t>足があるところで長さ</a:t>
            </a:r>
            <a:r>
              <a:rPr lang="en-US" altLang="ja-JP" dirty="0"/>
              <a:t>1.8</a:t>
            </a:r>
            <a:r>
              <a:rPr lang="ja-JP" altLang="en-US" dirty="0"/>
              <a:t>ｍのベンチを切り出しました</a:t>
            </a:r>
          </a:p>
        </p:txBody>
      </p:sp>
      <p:pic>
        <p:nvPicPr>
          <p:cNvPr id="10" name="コンテンツ プレースホルダー 9">
            <a:extLst>
              <a:ext uri="{FF2B5EF4-FFF2-40B4-BE49-F238E27FC236}">
                <a16:creationId xmlns:a16="http://schemas.microsoft.com/office/drawing/2014/main" id="{1FA34D82-5043-4AAA-AB69-FA5F216175B7}"/>
              </a:ext>
            </a:extLst>
          </p:cNvPr>
          <p:cNvPicPr>
            <a:picLocks noGrp="1" noChangeAspect="1"/>
          </p:cNvPicPr>
          <p:nvPr>
            <p:ph sz="quarter" idx="14"/>
          </p:nvPr>
        </p:nvPicPr>
        <p:blipFill>
          <a:blip r:embed="rId3"/>
          <a:stretch>
            <a:fillRect/>
          </a:stretch>
        </p:blipFill>
        <p:spPr>
          <a:xfrm>
            <a:off x="6693277" y="2393376"/>
            <a:ext cx="4467256" cy="3393953"/>
          </a:xfrm>
          <a:prstGeom prst="rect">
            <a:avLst/>
          </a:prstGeom>
        </p:spPr>
      </p:pic>
      <p:sp>
        <p:nvSpPr>
          <p:cNvPr id="11" name="スライド番号プレースホルダー 10">
            <a:extLst>
              <a:ext uri="{FF2B5EF4-FFF2-40B4-BE49-F238E27FC236}">
                <a16:creationId xmlns:a16="http://schemas.microsoft.com/office/drawing/2014/main" id="{56F193FA-29A8-4247-AD72-E93BC9DFBB4F}"/>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1546789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p:txBody>
          <a:bodyPr>
            <a:normAutofit fontScale="90000"/>
          </a:bodyPr>
          <a:lstStyle/>
          <a:p>
            <a:pPr algn="l">
              <a:lnSpc>
                <a:spcPct val="150000"/>
              </a:lnSpc>
            </a:pPr>
            <a:br>
              <a:rPr kumimoji="1" lang="en-US" altLang="ja-JP"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5" name="コンテンツ プレースホルダー 4">
            <a:extLst>
              <a:ext uri="{FF2B5EF4-FFF2-40B4-BE49-F238E27FC236}">
                <a16:creationId xmlns:a16="http://schemas.microsoft.com/office/drawing/2014/main" id="{A09207F4-0E19-4887-8D34-5D174C75E079}"/>
              </a:ext>
            </a:extLst>
          </p:cNvPr>
          <p:cNvPicPr>
            <a:picLocks noGrp="1" noChangeAspect="1"/>
          </p:cNvPicPr>
          <p:nvPr>
            <p:ph sz="quarter" idx="13"/>
          </p:nvPr>
        </p:nvPicPr>
        <p:blipFill>
          <a:blip r:embed="rId2"/>
          <a:stretch>
            <a:fillRect/>
          </a:stretch>
        </p:blipFill>
        <p:spPr>
          <a:xfrm>
            <a:off x="584649" y="1140977"/>
            <a:ext cx="10693576" cy="4805253"/>
          </a:xfrm>
        </p:spPr>
      </p:pic>
      <p:sp>
        <p:nvSpPr>
          <p:cNvPr id="3" name="スライド番号プレースホルダー 2">
            <a:extLst>
              <a:ext uri="{FF2B5EF4-FFF2-40B4-BE49-F238E27FC236}">
                <a16:creationId xmlns:a16="http://schemas.microsoft.com/office/drawing/2014/main" id="{C418A203-E0C2-429B-B26F-34B23FFC8DB2}"/>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57956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5E30FD-FF89-4BA4-A60C-FE65D7A802F0}"/>
              </a:ext>
            </a:extLst>
          </p:cNvPr>
          <p:cNvSpPr>
            <a:spLocks noGrp="1"/>
          </p:cNvSpPr>
          <p:nvPr>
            <p:ph type="title"/>
          </p:nvPr>
        </p:nvSpPr>
        <p:spPr/>
        <p:txBody>
          <a:bodyPr/>
          <a:lstStyle/>
          <a:p>
            <a:endParaRPr kumimoji="1" lang="ja-JP" altLang="en-US" dirty="0"/>
          </a:p>
        </p:txBody>
      </p:sp>
      <p:pic>
        <p:nvPicPr>
          <p:cNvPr id="5" name="コンテンツ プレースホルダー 4">
            <a:extLst>
              <a:ext uri="{FF2B5EF4-FFF2-40B4-BE49-F238E27FC236}">
                <a16:creationId xmlns:a16="http://schemas.microsoft.com/office/drawing/2014/main" id="{48B75DDB-36CB-4E7D-9E46-4F87FF7C5F3C}"/>
              </a:ext>
            </a:extLst>
          </p:cNvPr>
          <p:cNvPicPr>
            <a:picLocks noGrp="1" noChangeAspect="1"/>
          </p:cNvPicPr>
          <p:nvPr>
            <p:ph sz="quarter" idx="13"/>
          </p:nvPr>
        </p:nvPicPr>
        <p:blipFill>
          <a:blip r:embed="rId2"/>
          <a:stretch>
            <a:fillRect/>
          </a:stretch>
        </p:blipFill>
        <p:spPr>
          <a:xfrm>
            <a:off x="788044" y="1167157"/>
            <a:ext cx="10313463" cy="4730723"/>
          </a:xfrm>
        </p:spPr>
      </p:pic>
      <p:sp>
        <p:nvSpPr>
          <p:cNvPr id="3" name="スライド番号プレースホルダー 2">
            <a:extLst>
              <a:ext uri="{FF2B5EF4-FFF2-40B4-BE49-F238E27FC236}">
                <a16:creationId xmlns:a16="http://schemas.microsoft.com/office/drawing/2014/main" id="{5C127DFD-CFDC-40DF-B9C7-74C816DF812D}"/>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1376042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69C146-3F44-B574-D621-E072F925D285}"/>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5E3A7AC5-A131-D447-F5F2-AA85DBB7E846}"/>
              </a:ext>
            </a:extLst>
          </p:cNvPr>
          <p:cNvPicPr>
            <a:picLocks noGrp="1" noChangeAspect="1"/>
          </p:cNvPicPr>
          <p:nvPr>
            <p:ph sz="quarter" idx="13"/>
          </p:nvPr>
        </p:nvPicPr>
        <p:blipFill>
          <a:blip r:embed="rId2"/>
          <a:stretch>
            <a:fillRect/>
          </a:stretch>
        </p:blipFill>
        <p:spPr>
          <a:xfrm>
            <a:off x="1278542" y="465989"/>
            <a:ext cx="8359071" cy="6269304"/>
          </a:xfrm>
        </p:spPr>
      </p:pic>
      <p:sp>
        <p:nvSpPr>
          <p:cNvPr id="4" name="スライド番号プレースホルダー 3">
            <a:extLst>
              <a:ext uri="{FF2B5EF4-FFF2-40B4-BE49-F238E27FC236}">
                <a16:creationId xmlns:a16="http://schemas.microsoft.com/office/drawing/2014/main" id="{247AC236-D126-B3CE-6E24-98984785E6B3}"/>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755759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DF1592-B43C-437A-3CB9-0C39C1BD00CE}"/>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C7CFD1E6-374E-FAE2-9C84-3CF5ED3981FE}"/>
              </a:ext>
            </a:extLst>
          </p:cNvPr>
          <p:cNvPicPr>
            <a:picLocks noGrp="1" noChangeAspect="1"/>
          </p:cNvPicPr>
          <p:nvPr>
            <p:ph sz="quarter" idx="13"/>
          </p:nvPr>
        </p:nvPicPr>
        <p:blipFill>
          <a:blip r:embed="rId2"/>
          <a:stretch>
            <a:fillRect/>
          </a:stretch>
        </p:blipFill>
        <p:spPr>
          <a:xfrm>
            <a:off x="1003412" y="259641"/>
            <a:ext cx="8253875" cy="6190406"/>
          </a:xfrm>
        </p:spPr>
      </p:pic>
      <p:sp>
        <p:nvSpPr>
          <p:cNvPr id="4" name="スライド番号プレースホルダー 3">
            <a:extLst>
              <a:ext uri="{FF2B5EF4-FFF2-40B4-BE49-F238E27FC236}">
                <a16:creationId xmlns:a16="http://schemas.microsoft.com/office/drawing/2014/main" id="{4D74F536-5F76-E507-5545-43073243640F}"/>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1495798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p:txBody>
          <a:bodyPr>
            <a:normAutofit fontScale="90000"/>
          </a:bodyPr>
          <a:lstStyle/>
          <a:p>
            <a:pPr algn="l">
              <a:lnSpc>
                <a:spcPct val="150000"/>
              </a:lnSpc>
            </a:pPr>
            <a:r>
              <a:rPr kumimoji="1" lang="ja-JP" altLang="en-US" dirty="0">
                <a:latin typeface="UD デジタル 教科書体 N-B" panose="02020700000000000000" pitchFamily="17" charset="-128"/>
                <a:ea typeface="UD デジタル 教科書体 N-B" panose="02020700000000000000" pitchFamily="17" charset="-128"/>
              </a:rPr>
              <a:t>講演会とワークショップ</a:t>
            </a:r>
            <a:r>
              <a:rPr kumimoji="1" lang="ja-JP" altLang="en-US" sz="2700" dirty="0">
                <a:latin typeface="UD デジタル 教科書体 N-B" panose="02020700000000000000" pitchFamily="17" charset="-128"/>
                <a:ea typeface="UD デジタル 教科書体 N-B" panose="02020700000000000000" pitchFamily="17" charset="-128"/>
              </a:rPr>
              <a:t>（令和</a:t>
            </a:r>
            <a:r>
              <a:rPr kumimoji="1" lang="en-US" altLang="ja-JP" sz="2700" dirty="0">
                <a:latin typeface="UD デジタル 教科書体 N-B" panose="02020700000000000000" pitchFamily="17" charset="-128"/>
                <a:ea typeface="UD デジタル 教科書体 N-B" panose="02020700000000000000" pitchFamily="17" charset="-128"/>
              </a:rPr>
              <a:t>3</a:t>
            </a:r>
            <a:r>
              <a:rPr kumimoji="1" lang="ja-JP" altLang="en-US" sz="2700" dirty="0">
                <a:latin typeface="UD デジタル 教科書体 N-B" panose="02020700000000000000" pitchFamily="17" charset="-128"/>
                <a:ea typeface="UD デジタル 教科書体 N-B" panose="02020700000000000000" pitchFamily="17" charset="-128"/>
              </a:rPr>
              <a:t>年</a:t>
            </a:r>
            <a:r>
              <a:rPr kumimoji="1" lang="en-US" altLang="ja-JP" sz="2700" dirty="0">
                <a:latin typeface="UD デジタル 教科書体 N-B" panose="02020700000000000000" pitchFamily="17" charset="-128"/>
                <a:ea typeface="UD デジタル 教科書体 N-B" panose="02020700000000000000" pitchFamily="17" charset="-128"/>
              </a:rPr>
              <a:t>3</a:t>
            </a:r>
            <a:r>
              <a:rPr kumimoji="1" lang="ja-JP" altLang="en-US" sz="2700" dirty="0">
                <a:latin typeface="UD デジタル 教科書体 N-B" panose="02020700000000000000" pitchFamily="17" charset="-128"/>
                <a:ea typeface="UD デジタル 教科書体 N-B" panose="02020700000000000000" pitchFamily="17" charset="-128"/>
              </a:rPr>
              <a:t>月</a:t>
            </a:r>
            <a:r>
              <a:rPr kumimoji="1" lang="en-US" altLang="ja-JP" sz="2700" dirty="0">
                <a:latin typeface="UD デジタル 教科書体 N-B" panose="02020700000000000000" pitchFamily="17" charset="-128"/>
                <a:ea typeface="UD デジタル 教科書体 N-B" panose="02020700000000000000" pitchFamily="17" charset="-128"/>
              </a:rPr>
              <a:t>21</a:t>
            </a:r>
            <a:r>
              <a:rPr kumimoji="1" lang="ja-JP" altLang="en-US" sz="2700" dirty="0">
                <a:latin typeface="UD デジタル 教科書体 N-B" panose="02020700000000000000" pitchFamily="17" charset="-128"/>
                <a:ea typeface="UD デジタル 教科書体 N-B" panose="02020700000000000000" pitchFamily="17" charset="-128"/>
              </a:rPr>
              <a:t>日）</a:t>
            </a:r>
            <a:br>
              <a:rPr kumimoji="1" lang="ja-JP" altLang="en-US" dirty="0">
                <a:latin typeface="UD デジタル 教科書体 N-B" panose="02020700000000000000" pitchFamily="17" charset="-128"/>
                <a:ea typeface="UD デジタル 教科書体 N-B" panose="02020700000000000000" pitchFamily="17" charset="-128"/>
              </a:rPr>
            </a:br>
            <a:br>
              <a:rPr kumimoji="1" lang="ja-JP" altLang="en-US"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5" name="コンテンツ プレースホルダー 4">
            <a:extLst>
              <a:ext uri="{FF2B5EF4-FFF2-40B4-BE49-F238E27FC236}">
                <a16:creationId xmlns:a16="http://schemas.microsoft.com/office/drawing/2014/main" id="{503D84E2-17C7-4670-94C9-9DB5DE090C65}"/>
              </a:ext>
            </a:extLst>
          </p:cNvPr>
          <p:cNvPicPr>
            <a:picLocks noGrp="1" noChangeAspect="1"/>
          </p:cNvPicPr>
          <p:nvPr>
            <p:ph sz="quarter" idx="13"/>
          </p:nvPr>
        </p:nvPicPr>
        <p:blipFill>
          <a:blip r:embed="rId2"/>
          <a:stretch>
            <a:fillRect/>
          </a:stretch>
        </p:blipFill>
        <p:spPr>
          <a:xfrm rot="5400000">
            <a:off x="1098807" y="302699"/>
            <a:ext cx="4139551" cy="5854834"/>
          </a:xfrm>
        </p:spPr>
      </p:pic>
      <p:pic>
        <p:nvPicPr>
          <p:cNvPr id="9" name="図 8">
            <a:extLst>
              <a:ext uri="{FF2B5EF4-FFF2-40B4-BE49-F238E27FC236}">
                <a16:creationId xmlns:a16="http://schemas.microsoft.com/office/drawing/2014/main" id="{5FAD49F0-4BFD-47CB-995F-E68C473D06D9}"/>
              </a:ext>
            </a:extLst>
          </p:cNvPr>
          <p:cNvPicPr>
            <a:picLocks noChangeAspect="1"/>
          </p:cNvPicPr>
          <p:nvPr/>
        </p:nvPicPr>
        <p:blipFill>
          <a:blip r:embed="rId3"/>
          <a:stretch>
            <a:fillRect/>
          </a:stretch>
        </p:blipFill>
        <p:spPr>
          <a:xfrm>
            <a:off x="5279108" y="1018606"/>
            <a:ext cx="6816011" cy="3115439"/>
          </a:xfrm>
          <a:prstGeom prst="rect">
            <a:avLst/>
          </a:prstGeom>
        </p:spPr>
      </p:pic>
      <p:pic>
        <p:nvPicPr>
          <p:cNvPr id="11" name="図 10">
            <a:extLst>
              <a:ext uri="{FF2B5EF4-FFF2-40B4-BE49-F238E27FC236}">
                <a16:creationId xmlns:a16="http://schemas.microsoft.com/office/drawing/2014/main" id="{B3D20A12-FA98-4021-A7B4-C7F5CCFDF55B}"/>
              </a:ext>
            </a:extLst>
          </p:cNvPr>
          <p:cNvPicPr>
            <a:picLocks noChangeAspect="1"/>
          </p:cNvPicPr>
          <p:nvPr/>
        </p:nvPicPr>
        <p:blipFill>
          <a:blip r:embed="rId4"/>
          <a:stretch>
            <a:fillRect/>
          </a:stretch>
        </p:blipFill>
        <p:spPr>
          <a:xfrm rot="5400000">
            <a:off x="6573734" y="2946928"/>
            <a:ext cx="3239836" cy="4582309"/>
          </a:xfrm>
          <a:prstGeom prst="rect">
            <a:avLst/>
          </a:prstGeom>
        </p:spPr>
      </p:pic>
      <p:sp>
        <p:nvSpPr>
          <p:cNvPr id="3" name="スライド番号プレースホルダー 2">
            <a:extLst>
              <a:ext uri="{FF2B5EF4-FFF2-40B4-BE49-F238E27FC236}">
                <a16:creationId xmlns:a16="http://schemas.microsoft.com/office/drawing/2014/main" id="{0A1540DD-F80D-4079-8C29-1E357BB9DD2C}"/>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41412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a:xfrm>
            <a:off x="913775" y="1384183"/>
            <a:ext cx="10364451" cy="830511"/>
          </a:xfrm>
        </p:spPr>
        <p:txBody>
          <a:bodyPr>
            <a:normAutofit fontScale="90000"/>
          </a:bodyPr>
          <a:lstStyle/>
          <a:p>
            <a:pPr algn="l">
              <a:lnSpc>
                <a:spcPct val="150000"/>
              </a:lnSpc>
            </a:pPr>
            <a:r>
              <a:rPr kumimoji="1" lang="ja-JP" altLang="en-US" dirty="0">
                <a:latin typeface="UD デジタル 教科書体 N-B" panose="02020700000000000000" pitchFamily="17" charset="-128"/>
                <a:ea typeface="UD デジタル 教科書体 N-B" panose="02020700000000000000" pitchFamily="17" charset="-128"/>
              </a:rPr>
              <a:t>　講演会</a:t>
            </a:r>
            <a:r>
              <a:rPr kumimoji="1" lang="ja-JP" altLang="en-US" sz="2700" dirty="0">
                <a:latin typeface="UD デジタル 教科書体 N-B" panose="02020700000000000000" pitchFamily="17" charset="-128"/>
                <a:ea typeface="UD デジタル 教科書体 N-B" panose="02020700000000000000" pitchFamily="17" charset="-128"/>
              </a:rPr>
              <a:t>（令和</a:t>
            </a:r>
            <a:r>
              <a:rPr kumimoji="1" lang="en-US" altLang="ja-JP" sz="2700" dirty="0">
                <a:latin typeface="UD デジタル 教科書体 N-B" panose="02020700000000000000" pitchFamily="17" charset="-128"/>
                <a:ea typeface="UD デジタル 教科書体 N-B" panose="02020700000000000000" pitchFamily="17" charset="-128"/>
              </a:rPr>
              <a:t>4</a:t>
            </a:r>
            <a:r>
              <a:rPr kumimoji="1" lang="ja-JP" altLang="en-US" sz="2700" dirty="0">
                <a:latin typeface="UD デジタル 教科書体 N-B" panose="02020700000000000000" pitchFamily="17" charset="-128"/>
                <a:ea typeface="UD デジタル 教科書体 N-B" panose="02020700000000000000" pitchFamily="17" charset="-128"/>
              </a:rPr>
              <a:t>年</a:t>
            </a:r>
            <a:r>
              <a:rPr kumimoji="1" lang="en-US" altLang="ja-JP" sz="2700" dirty="0">
                <a:latin typeface="UD デジタル 教科書体 N-B" panose="02020700000000000000" pitchFamily="17" charset="-128"/>
                <a:ea typeface="UD デジタル 教科書体 N-B" panose="02020700000000000000" pitchFamily="17" charset="-128"/>
              </a:rPr>
              <a:t>12</a:t>
            </a:r>
            <a:r>
              <a:rPr kumimoji="1" lang="ja-JP" altLang="en-US" sz="2700" dirty="0">
                <a:latin typeface="UD デジタル 教科書体 N-B" panose="02020700000000000000" pitchFamily="17" charset="-128"/>
                <a:ea typeface="UD デジタル 教科書体 N-B" panose="02020700000000000000" pitchFamily="17" charset="-128"/>
              </a:rPr>
              <a:t>月</a:t>
            </a:r>
            <a:r>
              <a:rPr kumimoji="1" lang="en-US" altLang="ja-JP" sz="2700" dirty="0">
                <a:latin typeface="UD デジタル 教科書体 N-B" panose="02020700000000000000" pitchFamily="17" charset="-128"/>
                <a:ea typeface="UD デジタル 教科書体 N-B" panose="02020700000000000000" pitchFamily="17" charset="-128"/>
              </a:rPr>
              <a:t>17</a:t>
            </a:r>
            <a:r>
              <a:rPr kumimoji="1" lang="ja-JP" altLang="en-US" sz="2700" dirty="0">
                <a:latin typeface="UD デジタル 教科書体 N-B" panose="02020700000000000000" pitchFamily="17" charset="-128"/>
                <a:ea typeface="UD デジタル 教科書体 N-B" panose="02020700000000000000" pitchFamily="17" charset="-128"/>
              </a:rPr>
              <a:t>日）　千葉大学　名誉教授　北原理雄様</a:t>
            </a:r>
            <a:br>
              <a:rPr kumimoji="1" lang="ja-JP" altLang="en-US" dirty="0">
                <a:latin typeface="UD デジタル 教科書体 N-B" panose="02020700000000000000" pitchFamily="17" charset="-128"/>
                <a:ea typeface="UD デジタル 教科書体 N-B" panose="02020700000000000000" pitchFamily="17" charset="-128"/>
              </a:rPr>
            </a:br>
            <a:br>
              <a:rPr kumimoji="1" lang="ja-JP" altLang="en-US"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a:extLst>
              <a:ext uri="{FF2B5EF4-FFF2-40B4-BE49-F238E27FC236}">
                <a16:creationId xmlns:a16="http://schemas.microsoft.com/office/drawing/2014/main" id="{0A1540DD-F80D-4079-8C29-1E357BB9DD2C}"/>
              </a:ext>
            </a:extLst>
          </p:cNvPr>
          <p:cNvSpPr>
            <a:spLocks noGrp="1"/>
          </p:cNvSpPr>
          <p:nvPr>
            <p:ph type="sldNum" sz="quarter" idx="12"/>
          </p:nvPr>
        </p:nvSpPr>
        <p:spPr/>
        <p:txBody>
          <a:bodyPr/>
          <a:lstStyle/>
          <a:p>
            <a:fld id="{6D22F896-40B5-4ADD-8801-0D06FADFA095}" type="slidenum">
              <a:rPr lang="en-US" smtClean="0"/>
              <a:t>29</a:t>
            </a:fld>
            <a:endParaRPr lang="en-US" dirty="0"/>
          </a:p>
        </p:txBody>
      </p:sp>
      <p:pic>
        <p:nvPicPr>
          <p:cNvPr id="8" name="コンテンツ プレースホルダー 7">
            <a:extLst>
              <a:ext uri="{FF2B5EF4-FFF2-40B4-BE49-F238E27FC236}">
                <a16:creationId xmlns:a16="http://schemas.microsoft.com/office/drawing/2014/main" id="{6AF40CD0-251D-C522-699C-623B5AF39C36}"/>
              </a:ext>
            </a:extLst>
          </p:cNvPr>
          <p:cNvPicPr>
            <a:picLocks noGrp="1" noChangeAspect="1"/>
          </p:cNvPicPr>
          <p:nvPr>
            <p:ph sz="quarter" idx="13"/>
          </p:nvPr>
        </p:nvPicPr>
        <p:blipFill>
          <a:blip r:embed="rId2"/>
          <a:stretch>
            <a:fillRect/>
          </a:stretch>
        </p:blipFill>
        <p:spPr>
          <a:xfrm rot="5400000">
            <a:off x="1476563" y="3555751"/>
            <a:ext cx="2366831" cy="3408690"/>
          </a:xfrm>
        </p:spPr>
      </p:pic>
      <p:pic>
        <p:nvPicPr>
          <p:cNvPr id="12" name="図 11">
            <a:extLst>
              <a:ext uri="{FF2B5EF4-FFF2-40B4-BE49-F238E27FC236}">
                <a16:creationId xmlns:a16="http://schemas.microsoft.com/office/drawing/2014/main" id="{EBE4B77F-E52E-B091-5128-A0DE3DA67C1E}"/>
              </a:ext>
            </a:extLst>
          </p:cNvPr>
          <p:cNvPicPr>
            <a:picLocks noChangeAspect="1"/>
          </p:cNvPicPr>
          <p:nvPr/>
        </p:nvPicPr>
        <p:blipFill>
          <a:blip r:embed="rId3"/>
          <a:stretch>
            <a:fillRect/>
          </a:stretch>
        </p:blipFill>
        <p:spPr>
          <a:xfrm rot="5400000">
            <a:off x="1471533" y="1122273"/>
            <a:ext cx="2366830" cy="3318092"/>
          </a:xfrm>
          <a:prstGeom prst="rect">
            <a:avLst/>
          </a:prstGeom>
        </p:spPr>
      </p:pic>
      <p:pic>
        <p:nvPicPr>
          <p:cNvPr id="14" name="図 13">
            <a:extLst>
              <a:ext uri="{FF2B5EF4-FFF2-40B4-BE49-F238E27FC236}">
                <a16:creationId xmlns:a16="http://schemas.microsoft.com/office/drawing/2014/main" id="{D3A741FA-286B-9155-905F-02C3E8A40F52}"/>
              </a:ext>
            </a:extLst>
          </p:cNvPr>
          <p:cNvPicPr>
            <a:picLocks noChangeAspect="1"/>
          </p:cNvPicPr>
          <p:nvPr/>
        </p:nvPicPr>
        <p:blipFill>
          <a:blip r:embed="rId4"/>
          <a:stretch>
            <a:fillRect/>
          </a:stretch>
        </p:blipFill>
        <p:spPr>
          <a:xfrm rot="5400000">
            <a:off x="5499217" y="661171"/>
            <a:ext cx="4867171" cy="6607126"/>
          </a:xfrm>
          <a:prstGeom prst="rect">
            <a:avLst/>
          </a:prstGeom>
        </p:spPr>
      </p:pic>
    </p:spTree>
    <p:extLst>
      <p:ext uri="{BB962C8B-B14F-4D97-AF65-F5344CB8AC3E}">
        <p14:creationId xmlns:p14="http://schemas.microsoft.com/office/powerpoint/2010/main" val="12429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5" y="995319"/>
            <a:ext cx="11555427" cy="4887956"/>
          </a:xfrm>
        </p:spPr>
        <p:txBody>
          <a:bodyPr>
            <a:normAutofit/>
          </a:bodyPr>
          <a:lstStyle/>
          <a:p>
            <a:pPr algn="l"/>
            <a:r>
              <a:rPr kumimoji="1" lang="ja-JP" altLang="en-US" dirty="0">
                <a:latin typeface="UD デジタル 教科書体 N-B" panose="02020700000000000000" pitchFamily="17" charset="-128"/>
                <a:ea typeface="UD デジタル 教科書体 N-B" panose="02020700000000000000" pitchFamily="17" charset="-128"/>
              </a:rPr>
              <a:t>活動状況</a:t>
            </a:r>
            <a:br>
              <a:rPr kumimoji="1" lang="en-US" altLang="ja-JP" dirty="0">
                <a:latin typeface="UD デジタル 教科書体 N-B" panose="02020700000000000000" pitchFamily="17" charset="-128"/>
                <a:ea typeface="UD デジタル 教科書体 N-B" panose="02020700000000000000" pitchFamily="17" charset="-128"/>
              </a:rPr>
            </a:br>
            <a:r>
              <a:rPr kumimoji="1" lang="en-US" altLang="ja-JP" dirty="0">
                <a:latin typeface="UD デジタル 教科書体 N-B" panose="02020700000000000000" pitchFamily="17" charset="-128"/>
                <a:ea typeface="UD デジタル 教科書体 N-B" panose="02020700000000000000" pitchFamily="17" charset="-128"/>
              </a:rPr>
              <a:t>  </a:t>
            </a:r>
            <a:r>
              <a:rPr kumimoji="1" lang="en-US" altLang="ja-JP" sz="4000" dirty="0">
                <a:latin typeface="UD デジタル 教科書体 N-B" panose="02020700000000000000" pitchFamily="17" charset="-128"/>
                <a:ea typeface="UD デジタル 教科書体 N-B" panose="02020700000000000000" pitchFamily="17" charset="-128"/>
              </a:rPr>
              <a:t>1.</a:t>
            </a:r>
            <a:r>
              <a:rPr kumimoji="1" lang="ja-JP" altLang="en-US" sz="3100" dirty="0">
                <a:latin typeface="UD デジタル 教科書体 N-B" panose="02020700000000000000" pitchFamily="17" charset="-128"/>
                <a:ea typeface="UD デジタル 教科書体 N-B" panose="02020700000000000000" pitchFamily="17" charset="-128"/>
              </a:rPr>
              <a:t>ばら</a:t>
            </a:r>
            <a:br>
              <a:rPr lang="en-US" altLang="ja-JP" sz="3100" dirty="0">
                <a:latin typeface="UD デジタル 教科書体 N-B" panose="02020700000000000000" pitchFamily="17" charset="-128"/>
                <a:ea typeface="UD デジタル 教科書体 N-B" panose="02020700000000000000" pitchFamily="17" charset="-128"/>
              </a:rPr>
            </a:br>
            <a:r>
              <a:rPr lang="ja-JP" altLang="en-US" sz="3100" dirty="0">
                <a:latin typeface="UD デジタル 教科書体 N-B" panose="02020700000000000000" pitchFamily="17" charset="-128"/>
                <a:ea typeface="UD デジタル 教科書体 N-B" panose="02020700000000000000" pitchFamily="17" charset="-128"/>
              </a:rPr>
              <a:t>　　</a:t>
            </a:r>
            <a:r>
              <a:rPr lang="ja-JP" altLang="en-US" sz="3600" dirty="0">
                <a:latin typeface="UD デジタル 教科書体 N-B" panose="02020700000000000000" pitchFamily="17" charset="-128"/>
                <a:ea typeface="UD デジタル 教科書体 N-B" panose="02020700000000000000" pitchFamily="17" charset="-128"/>
              </a:rPr>
              <a:t>・</a:t>
            </a:r>
            <a:r>
              <a:rPr kumimoji="1" lang="ja-JP" altLang="en-US" sz="3600" dirty="0">
                <a:latin typeface="UD デジタル 教科書体 N-B" panose="02020700000000000000" pitchFamily="17" charset="-128"/>
                <a:ea typeface="UD デジタル 教科書体 N-B" panose="02020700000000000000" pitchFamily="17" charset="-128"/>
              </a:rPr>
              <a:t>八千代台駅周辺に</a:t>
            </a:r>
            <a:r>
              <a:rPr kumimoji="1" lang="en-US" altLang="ja-JP" sz="3600" dirty="0">
                <a:latin typeface="UD デジタル 教科書体 N-B" panose="02020700000000000000" pitchFamily="17" charset="-128"/>
                <a:ea typeface="UD デジタル 教科書体 N-B" panose="02020700000000000000" pitchFamily="17" charset="-128"/>
              </a:rPr>
              <a:t>255</a:t>
            </a:r>
            <a:r>
              <a:rPr lang="ja-JP" altLang="en-US" sz="3600" dirty="0">
                <a:latin typeface="UD デジタル 教科書体 N-B" panose="02020700000000000000" pitchFamily="17" charset="-128"/>
                <a:ea typeface="UD デジタル 教科書体 N-B" panose="02020700000000000000" pitchFamily="17" charset="-128"/>
              </a:rPr>
              <a:t>本</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　　・毎週土曜日朝</a:t>
            </a:r>
            <a:r>
              <a:rPr lang="en-US" altLang="ja-JP" sz="3600" dirty="0">
                <a:latin typeface="UD デジタル 教科書体 N-B" panose="02020700000000000000" pitchFamily="17" charset="-128"/>
                <a:ea typeface="UD デジタル 教科書体 N-B" panose="02020700000000000000" pitchFamily="17" charset="-128"/>
              </a:rPr>
              <a:t>8</a:t>
            </a:r>
            <a:r>
              <a:rPr lang="ja-JP" altLang="en-US" sz="3600" dirty="0">
                <a:latin typeface="UD デジタル 教科書体 N-B" panose="02020700000000000000" pitchFamily="17" charset="-128"/>
                <a:ea typeface="UD デジタル 教科書体 N-B" panose="02020700000000000000" pitchFamily="17" charset="-128"/>
              </a:rPr>
              <a:t>時～手入れ（</a:t>
            </a:r>
            <a:r>
              <a:rPr lang="en-US" altLang="ja-JP" sz="3600" dirty="0">
                <a:latin typeface="UD デジタル 教科書体 N-B" panose="02020700000000000000" pitchFamily="17" charset="-128"/>
                <a:ea typeface="UD デジタル 教科書体 N-B" panose="02020700000000000000" pitchFamily="17" charset="-128"/>
              </a:rPr>
              <a:t>7</a:t>
            </a:r>
            <a:r>
              <a:rPr lang="ja-JP" altLang="en-US" sz="3600" dirty="0">
                <a:latin typeface="UD デジタル 教科書体 N-B" panose="02020700000000000000" pitchFamily="17" charset="-128"/>
                <a:ea typeface="UD デジタル 教科書体 N-B" panose="02020700000000000000" pitchFamily="17" charset="-128"/>
              </a:rPr>
              <a:t>～</a:t>
            </a:r>
            <a:r>
              <a:rPr lang="en-US" altLang="ja-JP" sz="3600" dirty="0">
                <a:latin typeface="UD デジタル 教科書体 N-B" panose="02020700000000000000" pitchFamily="17" charset="-128"/>
                <a:ea typeface="UD デジタル 教科書体 N-B" panose="02020700000000000000" pitchFamily="17" charset="-128"/>
              </a:rPr>
              <a:t>9</a:t>
            </a:r>
            <a:r>
              <a:rPr lang="ja-JP" altLang="en-US" sz="3600" dirty="0">
                <a:latin typeface="UD デジタル 教科書体 N-B" panose="02020700000000000000" pitchFamily="17" charset="-128"/>
                <a:ea typeface="UD デジタル 教科書体 N-B" panose="02020700000000000000" pitchFamily="17" charset="-128"/>
              </a:rPr>
              <a:t>月は朝</a:t>
            </a:r>
            <a:r>
              <a:rPr lang="en-US" altLang="ja-JP" sz="3600" dirty="0">
                <a:latin typeface="UD デジタル 教科書体 N-B" panose="02020700000000000000" pitchFamily="17" charset="-128"/>
                <a:ea typeface="UD デジタル 教科書体 N-B" panose="02020700000000000000" pitchFamily="17" charset="-128"/>
              </a:rPr>
              <a:t>7</a:t>
            </a:r>
            <a:r>
              <a:rPr lang="ja-JP" altLang="en-US" sz="3600" dirty="0">
                <a:latin typeface="UD デジタル 教科書体 N-B" panose="02020700000000000000" pitchFamily="17" charset="-128"/>
                <a:ea typeface="UD デジタル 教科書体 N-B" panose="02020700000000000000" pitchFamily="17" charset="-128"/>
              </a:rPr>
              <a:t>時～）</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　　・</a:t>
            </a:r>
            <a:r>
              <a:rPr lang="en-US" altLang="ja-JP" sz="3600" dirty="0">
                <a:latin typeface="UD デジタル 教科書体 N-B" panose="02020700000000000000" pitchFamily="17" charset="-128"/>
                <a:ea typeface="UD デジタル 教科書体 N-B" panose="02020700000000000000" pitchFamily="17" charset="-128"/>
              </a:rPr>
              <a:t>2024</a:t>
            </a:r>
            <a:r>
              <a:rPr lang="ja-JP" altLang="en-US" sz="3600" dirty="0">
                <a:latin typeface="UD デジタル 教科書体 N-B" panose="02020700000000000000" pitchFamily="17" charset="-128"/>
                <a:ea typeface="UD デジタル 教科書体 N-B" panose="02020700000000000000" pitchFamily="17" charset="-128"/>
              </a:rPr>
              <a:t>年</a:t>
            </a:r>
            <a:r>
              <a:rPr lang="en-US" altLang="ja-JP" sz="3600" dirty="0">
                <a:latin typeface="UD デジタル 教科書体 N-B" panose="02020700000000000000" pitchFamily="17" charset="-128"/>
                <a:ea typeface="UD デジタル 教科書体 N-B" panose="02020700000000000000" pitchFamily="17" charset="-128"/>
              </a:rPr>
              <a:t>1</a:t>
            </a:r>
            <a:r>
              <a:rPr lang="ja-JP" altLang="en-US" sz="3600" dirty="0">
                <a:latin typeface="UD デジタル 教科書体 N-B" panose="02020700000000000000" pitchFamily="17" charset="-128"/>
                <a:ea typeface="UD デジタル 教科書体 N-B" panose="02020700000000000000" pitchFamily="17" charset="-128"/>
              </a:rPr>
              <a:t>月頃に</a:t>
            </a:r>
            <a:r>
              <a:rPr lang="en-US" altLang="ja-JP" sz="3600" dirty="0">
                <a:latin typeface="UD デジタル 教科書体 N-B" panose="02020700000000000000" pitchFamily="17" charset="-128"/>
                <a:ea typeface="UD デジタル 教科書体 N-B" panose="02020700000000000000" pitchFamily="17" charset="-128"/>
              </a:rPr>
              <a:t>70</a:t>
            </a:r>
            <a:r>
              <a:rPr lang="ja-JP" altLang="en-US" sz="3600" dirty="0">
                <a:latin typeface="UD デジタル 教科書体 N-B" panose="02020700000000000000" pitchFamily="17" charset="-128"/>
                <a:ea typeface="UD デジタル 教科書体 N-B" panose="02020700000000000000" pitchFamily="17" charset="-128"/>
              </a:rPr>
              <a:t>本を植栽予定</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　　　　ゆうゆう通り駅側の東側と西口半月花壇など</a:t>
            </a:r>
            <a:br>
              <a:rPr lang="en-US" altLang="ja-JP" sz="3600" dirty="0">
                <a:latin typeface="UD デジタル 教科書体 N-B" panose="02020700000000000000" pitchFamily="17" charset="-128"/>
                <a:ea typeface="UD デジタル 教科書体 N-B" panose="02020700000000000000" pitchFamily="17" charset="-128"/>
              </a:rPr>
            </a:br>
            <a:br>
              <a:rPr kumimoji="1" lang="en-US" altLang="ja-JP" sz="3600" dirty="0">
                <a:latin typeface="UD デジタル 教科書体 N-B" panose="02020700000000000000" pitchFamily="17" charset="-128"/>
                <a:ea typeface="UD デジタル 教科書体 N-B" panose="02020700000000000000" pitchFamily="17" charset="-128"/>
              </a:rPr>
            </a:br>
            <a:r>
              <a:rPr kumimoji="1" lang="ja-JP" altLang="en-US" sz="3600" dirty="0">
                <a:latin typeface="UD デジタル 教科書体 N-B" panose="02020700000000000000" pitchFamily="17" charset="-128"/>
                <a:ea typeface="UD デジタル 教科書体 N-B" panose="02020700000000000000" pitchFamily="17" charset="-128"/>
              </a:rPr>
              <a:t>　</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1827954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a:xfrm>
            <a:off x="913775" y="618516"/>
            <a:ext cx="10364451" cy="5556141"/>
          </a:xfrm>
        </p:spPr>
        <p:txBody>
          <a:bodyPr>
            <a:normAutofit fontScale="90000"/>
          </a:bodyPr>
          <a:lstStyle/>
          <a:p>
            <a:pPr algn="l">
              <a:lnSpc>
                <a:spcPct val="150000"/>
              </a:lnSpc>
            </a:pPr>
            <a:br>
              <a:rPr kumimoji="1" lang="en-US" altLang="ja-JP" dirty="0">
                <a:latin typeface="UD デジタル 教科書体 N-B" panose="02020700000000000000" pitchFamily="17" charset="-128"/>
                <a:ea typeface="UD デジタル 教科書体 N-B" panose="02020700000000000000" pitchFamily="17" charset="-128"/>
              </a:rPr>
            </a:b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活動の目的と方法</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・設立、目的、組織</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・方針</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・活動内容</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・ポイント</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a:t>
            </a:r>
            <a:br>
              <a:rPr kumimoji="1" lang="en-US" altLang="ja-JP" dirty="0">
                <a:latin typeface="UD デジタル 教科書体 N-B" panose="02020700000000000000" pitchFamily="17" charset="-128"/>
                <a:ea typeface="UD デジタル 教科書体 N-B" panose="02020700000000000000" pitchFamily="17" charset="-128"/>
              </a:rPr>
            </a:br>
            <a:br>
              <a:rPr kumimoji="1" lang="ja-JP" altLang="en-US" dirty="0">
                <a:latin typeface="UD デジタル 教科書体 N-B" panose="02020700000000000000" pitchFamily="17" charset="-128"/>
                <a:ea typeface="UD デジタル 教科書体 N-B" panose="02020700000000000000" pitchFamily="17" charset="-128"/>
              </a:rPr>
            </a:br>
            <a:br>
              <a:rPr kumimoji="1" lang="ja-JP" altLang="en-US"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a:extLst>
              <a:ext uri="{FF2B5EF4-FFF2-40B4-BE49-F238E27FC236}">
                <a16:creationId xmlns:a16="http://schemas.microsoft.com/office/drawing/2014/main" id="{0A1540DD-F80D-4079-8C29-1E357BB9DD2C}"/>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352627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CC106A-1CD4-4B26-987D-1F7711BE1A79}"/>
              </a:ext>
            </a:extLst>
          </p:cNvPr>
          <p:cNvSpPr>
            <a:spLocks noGrp="1"/>
          </p:cNvSpPr>
          <p:nvPr>
            <p:ph type="title" idx="4294967295"/>
          </p:nvPr>
        </p:nvSpPr>
        <p:spPr>
          <a:xfrm>
            <a:off x="776835" y="1408176"/>
            <a:ext cx="10364788" cy="5065452"/>
          </a:xfrm>
        </p:spPr>
        <p:txBody>
          <a:bodyPr>
            <a:noAutofit/>
          </a:bodyPr>
          <a:lstStyle/>
          <a:p>
            <a:pPr algn="l">
              <a:lnSpc>
                <a:spcPct val="120000"/>
              </a:lnSpc>
              <a:spcBef>
                <a:spcPts val="1000"/>
              </a:spcBef>
              <a:defRPr/>
            </a:pPr>
            <a:b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b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設立：平成</a:t>
            </a:r>
            <a: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28</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年</a:t>
            </a:r>
            <a: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6</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月（</a:t>
            </a:r>
            <a: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2016</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年）　会員：</a:t>
            </a:r>
            <a: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57</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名　活動地域：八千代台</a:t>
            </a:r>
            <a:b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b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〇目的</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sym typeface="Wingdings" panose="05000000000000000000" pitchFamily="2" charset="2"/>
              </a:rPr>
              <a:t>：（規約第１条）</a:t>
            </a:r>
            <a:b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sym typeface="Wingdings" panose="05000000000000000000" pitchFamily="2" charset="2"/>
              </a:rPr>
            </a:br>
            <a:r>
              <a:rPr kumimoji="1" lang="ja-JP" altLang="en-US" sz="2400" b="0" i="0" u="none" strike="noStrike" kern="1200" cap="all"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mn-cs"/>
              </a:rPr>
              <a:t>八千代台地区</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の少子高齢化に対応し、地域の個性や魅力を生かし、</a:t>
            </a:r>
            <a:r>
              <a:rPr kumimoji="1" lang="ja-JP" altLang="en-US" sz="2400" b="0" i="0" u="none" strike="noStrike" kern="1200" cap="all"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mn-cs"/>
              </a:rPr>
              <a:t>利便　　性が高く、活力あふれる地域作りを推進</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すると共に、これを支える</a:t>
            </a:r>
            <a:r>
              <a:rPr kumimoji="1" lang="ja-JP" altLang="en-US" sz="2400" b="0" i="0" u="none" strike="noStrike" kern="1200" cap="all"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mn-cs"/>
              </a:rPr>
              <a:t>市民主体の持続可能なコミュニティを育む</a:t>
            </a: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ことを目的とする。</a:t>
            </a:r>
            <a:br>
              <a:rPr kumimoji="1" lang="en-US" altLang="ja-JP"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br>
            <a:b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br>
            <a:r>
              <a:rPr kumimoji="1" lang="ja-JP" altLang="en-US" sz="2400" b="0" i="0" u="none" strike="noStrike" kern="1200" cap="all"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〇組織</a:t>
            </a:r>
            <a:r>
              <a:rPr kumimoji="1" lang="ja-JP" altLang="en-US" sz="2400" dirty="0">
                <a:latin typeface="UD デジタル 教科書体 N-B" panose="02020700000000000000" pitchFamily="17" charset="-128"/>
                <a:ea typeface="UD デジタル 教科書体 N-B" panose="02020700000000000000" pitchFamily="17" charset="-128"/>
              </a:rPr>
              <a:t>：（規約第</a:t>
            </a:r>
            <a:r>
              <a:rPr kumimoji="1" lang="en-US" altLang="ja-JP" sz="2400" dirty="0">
                <a:latin typeface="UD デジタル 教科書体 N-B" panose="02020700000000000000" pitchFamily="17" charset="-128"/>
                <a:ea typeface="UD デジタル 教科書体 N-B" panose="02020700000000000000" pitchFamily="17" charset="-128"/>
              </a:rPr>
              <a:t>2</a:t>
            </a:r>
            <a:r>
              <a:rPr kumimoji="1" lang="ja-JP" altLang="en-US" sz="2400" dirty="0">
                <a:latin typeface="UD デジタル 教科書体 N-B" panose="02020700000000000000" pitchFamily="17" charset="-128"/>
                <a:ea typeface="UD デジタル 教科書体 N-B" panose="02020700000000000000" pitchFamily="17" charset="-128"/>
              </a:rPr>
              <a:t>条の要約）</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・八千代台地区自治会連合会</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・商店会</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・商工会議所</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・社会福祉協議会</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・民生委員児童委員協議会</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・地域の有識者等の地域社会を代表する人々</a:t>
            </a:r>
            <a:br>
              <a:rPr kumimoji="1" lang="en-US" altLang="ja-JP" sz="2400" dirty="0">
                <a:latin typeface="UD デジタル 教科書体 N-B" panose="02020700000000000000" pitchFamily="17" charset="-128"/>
                <a:ea typeface="UD デジタル 教科書体 N-B" panose="02020700000000000000" pitchFamily="17" charset="-128"/>
              </a:rPr>
            </a:br>
            <a:r>
              <a:rPr kumimoji="1" lang="ja-JP" altLang="en-US" sz="2400" dirty="0">
                <a:latin typeface="UD デジタル 教科書体 N-B" panose="02020700000000000000" pitchFamily="17" charset="-128"/>
                <a:ea typeface="UD デジタル 教科書体 N-B" panose="02020700000000000000" pitchFamily="17" charset="-128"/>
              </a:rPr>
              <a:t>　・八千代市の関係部署全体（庁内の調整はコミュニティ推進課が担当）</a:t>
            </a:r>
            <a:br>
              <a:rPr kumimoji="1" lang="en-US" altLang="ja-JP" sz="2400" dirty="0">
                <a:latin typeface="UD デジタル 教科書体 N-B" panose="02020700000000000000" pitchFamily="17" charset="-128"/>
                <a:ea typeface="UD デジタル 教科書体 N-B" panose="02020700000000000000" pitchFamily="17" charset="-128"/>
              </a:rPr>
            </a:br>
            <a:br>
              <a:rPr kumimoji="1" lang="en-US" altLang="ja-JP" sz="2400" dirty="0">
                <a:latin typeface="UD デジタル 教科書体 N-B" panose="02020700000000000000" pitchFamily="17" charset="-128"/>
                <a:ea typeface="UD デジタル 教科書体 N-B" panose="02020700000000000000" pitchFamily="17" charset="-128"/>
              </a:rPr>
            </a:br>
            <a:br>
              <a:rPr kumimoji="1" lang="ja-JP" altLang="en-US" sz="2400" dirty="0">
                <a:latin typeface="UD デジタル 教科書体 N-B" panose="02020700000000000000" pitchFamily="17" charset="-128"/>
                <a:ea typeface="UD デジタル 教科書体 N-B" panose="02020700000000000000" pitchFamily="17" charset="-128"/>
              </a:rPr>
            </a:br>
            <a:endParaRPr kumimoji="1" lang="ja-JP" altLang="en-US" sz="2400" dirty="0">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a:extLst>
              <a:ext uri="{FF2B5EF4-FFF2-40B4-BE49-F238E27FC236}">
                <a16:creationId xmlns:a16="http://schemas.microsoft.com/office/drawing/2014/main" id="{5C4E7216-3084-48A0-8FAC-506092F1CF16}"/>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3328765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218162E-68AB-486B-88CF-C7E1AFD1992C}"/>
              </a:ext>
            </a:extLst>
          </p:cNvPr>
          <p:cNvSpPr>
            <a:spLocks noGrp="1"/>
          </p:cNvSpPr>
          <p:nvPr>
            <p:ph type="title"/>
          </p:nvPr>
        </p:nvSpPr>
        <p:spPr>
          <a:xfrm>
            <a:off x="663547" y="618517"/>
            <a:ext cx="10908064" cy="4054067"/>
          </a:xfrm>
        </p:spPr>
        <p:txBody>
          <a:bodyPr>
            <a:normAutofit/>
          </a:bodyPr>
          <a:lstStyle/>
          <a:p>
            <a:pPr algn="l">
              <a:lnSpc>
                <a:spcPct val="150000"/>
              </a:lnSpc>
            </a:pPr>
            <a:r>
              <a:rPr lang="ja-JP" altLang="en-US" dirty="0">
                <a:latin typeface="UD デジタル 教科書体 N-B" panose="02020700000000000000" pitchFamily="17" charset="-128"/>
                <a:ea typeface="UD デジタル 教科書体 N-B" panose="02020700000000000000" pitchFamily="17" charset="-128"/>
              </a:rPr>
              <a:t>方針</a:t>
            </a:r>
            <a:br>
              <a:rPr lang="ja-JP" altLang="en-US"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１．	自分たちでできることを実行する</a:t>
            </a:r>
            <a:br>
              <a:rPr lang="ja-JP" altLang="en-US"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２．	専門家のアドバイスを得て実行する</a:t>
            </a:r>
            <a:br>
              <a:rPr lang="ja-JP" altLang="en-US"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３．	市役所等に依頼する</a:t>
            </a:r>
            <a:endParaRPr lang="ja-JP" altLang="en-US" dirty="0"/>
          </a:p>
        </p:txBody>
      </p:sp>
      <p:sp>
        <p:nvSpPr>
          <p:cNvPr id="2" name="スライド番号プレースホルダー 1">
            <a:extLst>
              <a:ext uri="{FF2B5EF4-FFF2-40B4-BE49-F238E27FC236}">
                <a16:creationId xmlns:a16="http://schemas.microsoft.com/office/drawing/2014/main" id="{E7F9895F-E703-4FF2-A0D8-54D67E7ACD6C}"/>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4216994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69B34-DF69-4D26-9C2E-D4EB0BD57780}"/>
              </a:ext>
            </a:extLst>
          </p:cNvPr>
          <p:cNvSpPr>
            <a:spLocks noGrp="1"/>
          </p:cNvSpPr>
          <p:nvPr>
            <p:ph type="title"/>
          </p:nvPr>
        </p:nvSpPr>
        <p:spPr>
          <a:xfrm>
            <a:off x="1018972" y="368187"/>
            <a:ext cx="10364451" cy="6489813"/>
          </a:xfrm>
        </p:spPr>
        <p:txBody>
          <a:bodyPr>
            <a:normAutofit fontScale="90000"/>
          </a:bodyPr>
          <a:lstStyle/>
          <a:p>
            <a:pPr algn="l">
              <a:lnSpc>
                <a:spcPct val="150000"/>
              </a:lnSpc>
            </a:pPr>
            <a:r>
              <a:rPr kumimoji="1" lang="ja-JP" altLang="en-US" dirty="0">
                <a:latin typeface="UD デジタル 教科書体 N-B" panose="02020700000000000000" pitchFamily="17" charset="-128"/>
                <a:ea typeface="UD デジタル 教科書体 N-B" panose="02020700000000000000" pitchFamily="17" charset="-128"/>
              </a:rPr>
              <a:t>活動内容</a:t>
            </a:r>
            <a:br>
              <a:rPr kumimoji="1" lang="ja-JP" altLang="en-US"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１．毎月</a:t>
            </a:r>
            <a:r>
              <a:rPr kumimoji="1" lang="en-US" altLang="ja-JP" dirty="0">
                <a:latin typeface="UD デジタル 教科書体 N-B" panose="02020700000000000000" pitchFamily="17" charset="-128"/>
                <a:ea typeface="UD デジタル 教科書体 N-B" panose="02020700000000000000" pitchFamily="17" charset="-128"/>
              </a:rPr>
              <a:t>2</a:t>
            </a:r>
            <a:r>
              <a:rPr kumimoji="1" lang="ja-JP" altLang="en-US" dirty="0">
                <a:latin typeface="UD デジタル 教科書体 N-B" panose="02020700000000000000" pitchFamily="17" charset="-128"/>
                <a:ea typeface="UD デジタル 教科書体 N-B" panose="02020700000000000000" pitchFamily="17" charset="-128"/>
              </a:rPr>
              <a:t>回の</a:t>
            </a:r>
            <a:r>
              <a:rPr kumimoji="1" lang="ja-JP" altLang="en-US" u="sng" dirty="0">
                <a:solidFill>
                  <a:srgbClr val="FF0000"/>
                </a:solidFill>
                <a:latin typeface="UD デジタル 教科書体 N-B" panose="02020700000000000000" pitchFamily="17" charset="-128"/>
                <a:ea typeface="UD デジタル 教科書体 N-B" panose="02020700000000000000" pitchFamily="17" charset="-128"/>
              </a:rPr>
              <a:t>定例会</a:t>
            </a:r>
            <a:r>
              <a:rPr kumimoji="1" lang="ja-JP" altLang="en-US" dirty="0">
                <a:latin typeface="UD デジタル 教科書体 N-B" panose="02020700000000000000" pitchFamily="17" charset="-128"/>
                <a:ea typeface="UD デジタル 教科書体 N-B" panose="02020700000000000000" pitchFamily="17" charset="-128"/>
              </a:rPr>
              <a:t>にて活動内容の打合せ</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２．</a:t>
            </a:r>
            <a:r>
              <a:rPr kumimoji="1" lang="ja-JP" altLang="en-US" u="sng" dirty="0">
                <a:solidFill>
                  <a:srgbClr val="FF0000"/>
                </a:solidFill>
                <a:latin typeface="UD デジタル 教科書体 N-B" panose="02020700000000000000" pitchFamily="17" charset="-128"/>
                <a:ea typeface="UD デジタル 教科書体 N-B" panose="02020700000000000000" pitchFamily="17" charset="-128"/>
              </a:rPr>
              <a:t>ばら</a:t>
            </a:r>
            <a:r>
              <a:rPr kumimoji="1" lang="ja-JP" altLang="en-US" dirty="0">
                <a:latin typeface="UD デジタル 教科書体 N-B" panose="02020700000000000000" pitchFamily="17" charset="-128"/>
                <a:ea typeface="UD デジタル 教科書体 N-B" panose="02020700000000000000" pitchFamily="17" charset="-128"/>
              </a:rPr>
              <a:t>の植栽と手入れ（毎週土曜日の朝）</a:t>
            </a:r>
            <a:br>
              <a:rPr kumimoji="1" lang="ja-JP" altLang="en-US"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３．ばらの剪定枝等をバイオ炭化し、</a:t>
            </a:r>
            <a:r>
              <a:rPr kumimoji="1" lang="ja-JP" altLang="en-US" u="sng" dirty="0">
                <a:solidFill>
                  <a:srgbClr val="FF0000"/>
                </a:solidFill>
                <a:latin typeface="UD デジタル 教科書体 N-B" panose="02020700000000000000" pitchFamily="17" charset="-128"/>
                <a:ea typeface="UD デジタル 教科書体 N-B" panose="02020700000000000000" pitchFamily="17" charset="-128"/>
              </a:rPr>
              <a:t>土壌改良</a:t>
            </a:r>
            <a:r>
              <a:rPr kumimoji="1" lang="ja-JP" altLang="en-US" dirty="0">
                <a:latin typeface="UD デジタル 教科書体 N-B" panose="02020700000000000000" pitchFamily="17" charset="-128"/>
                <a:ea typeface="UD デジタル 教科書体 N-B" panose="02020700000000000000" pitchFamily="17" charset="-128"/>
              </a:rPr>
              <a:t>と</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同時に炭素隔離を行い</a:t>
            </a:r>
            <a:r>
              <a:rPr kumimoji="1" lang="ja-JP" altLang="en-US" u="sng" dirty="0">
                <a:solidFill>
                  <a:srgbClr val="FF0000"/>
                </a:solidFill>
                <a:latin typeface="UD デジタル 教科書体 N-B" panose="02020700000000000000" pitchFamily="17" charset="-128"/>
                <a:ea typeface="UD デジタル 教科書体 N-B" panose="02020700000000000000" pitchFamily="17" charset="-128"/>
              </a:rPr>
              <a:t>温暖化対策</a:t>
            </a:r>
            <a:r>
              <a:rPr kumimoji="1" lang="ja-JP" altLang="en-US" dirty="0">
                <a:latin typeface="UD デジタル 教科書体 N-B" panose="02020700000000000000" pitchFamily="17" charset="-128"/>
                <a:ea typeface="UD デジタル 教科書体 N-B" panose="02020700000000000000" pitchFamily="17" charset="-128"/>
              </a:rPr>
              <a:t>に貢献する</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４．</a:t>
            </a:r>
            <a:r>
              <a:rPr kumimoji="1" lang="ja-JP" altLang="en-US" u="sng" dirty="0">
                <a:solidFill>
                  <a:srgbClr val="FF0000"/>
                </a:solidFill>
                <a:latin typeface="UD デジタル 教科書体 N-B" panose="02020700000000000000" pitchFamily="17" charset="-128"/>
                <a:ea typeface="UD デジタル 教科書体 N-B" panose="02020700000000000000" pitchFamily="17" charset="-128"/>
              </a:rPr>
              <a:t>「まちづくり」の基本</a:t>
            </a:r>
            <a:r>
              <a:rPr kumimoji="1" lang="ja-JP" altLang="en-US" dirty="0">
                <a:latin typeface="UD デジタル 教科書体 N-B" panose="02020700000000000000" pitchFamily="17" charset="-128"/>
                <a:ea typeface="UD デジタル 教科書体 N-B" panose="02020700000000000000" pitchFamily="17" charset="-128"/>
              </a:rPr>
              <a:t>となると思われる「ま</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ちづくり条例」と「景観計画」と「地域担当</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　　職員制」を検討する</a:t>
            </a:r>
            <a:br>
              <a:rPr kumimoji="1" lang="ja-JP" altLang="en-US" dirty="0">
                <a:latin typeface="UD デジタル 教科書体 N-B" panose="02020700000000000000" pitchFamily="17" charset="-128"/>
                <a:ea typeface="UD デジタル 教科書体 N-B" panose="02020700000000000000" pitchFamily="17" charset="-128"/>
              </a:rPr>
            </a:b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a:extLst>
              <a:ext uri="{FF2B5EF4-FFF2-40B4-BE49-F238E27FC236}">
                <a16:creationId xmlns:a16="http://schemas.microsoft.com/office/drawing/2014/main" id="{8822D581-7378-4585-A82C-01BE7172C6A9}"/>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267889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218162E-68AB-486B-88CF-C7E1AFD1992C}"/>
              </a:ext>
            </a:extLst>
          </p:cNvPr>
          <p:cNvSpPr>
            <a:spLocks noGrp="1"/>
          </p:cNvSpPr>
          <p:nvPr>
            <p:ph type="title"/>
          </p:nvPr>
        </p:nvSpPr>
        <p:spPr>
          <a:xfrm>
            <a:off x="718411" y="1660933"/>
            <a:ext cx="10908064" cy="4310099"/>
          </a:xfrm>
        </p:spPr>
        <p:txBody>
          <a:bodyPr>
            <a:normAutofit fontScale="90000"/>
          </a:bodyPr>
          <a:lstStyle/>
          <a:p>
            <a:pPr algn="l">
              <a:lnSpc>
                <a:spcPct val="150000"/>
              </a:lnSpc>
            </a:pPr>
            <a:r>
              <a:rPr lang="ja-JP" altLang="en-US" dirty="0">
                <a:latin typeface="UD デジタル 教科書体 N-B" panose="02020700000000000000" pitchFamily="17" charset="-128"/>
                <a:ea typeface="UD デジタル 教科書体 N-B" panose="02020700000000000000" pitchFamily="17" charset="-128"/>
              </a:rPr>
              <a:t>ポイント</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・自分から小さいことから始めて、「見える化」を！</a:t>
            </a:r>
            <a:br>
              <a:rPr lang="ja-JP" altLang="en-US"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・ひとりよがりにならない（意見を聞いて改善を）</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・人のアイデアやコメントを否定しない</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・ゆるいつながり（無理して活動しない、強制しない）</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・情報と人脈（市内のポテンシャルは？　他の市は？）</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・その気になってもらう「しかけ」をつくる</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・だめなら現状復帰をする</a:t>
            </a:r>
            <a:br>
              <a:rPr lang="ja-JP" altLang="en-US" dirty="0">
                <a:latin typeface="UD デジタル 教科書体 N-B" panose="02020700000000000000" pitchFamily="17" charset="-128"/>
                <a:ea typeface="UD デジタル 教科書体 N-B" panose="02020700000000000000" pitchFamily="17" charset="-128"/>
              </a:rPr>
            </a:br>
            <a:br>
              <a:rPr lang="en-US" altLang="ja-JP" dirty="0"/>
            </a:br>
            <a:endParaRPr lang="ja-JP" altLang="en-US" dirty="0"/>
          </a:p>
        </p:txBody>
      </p:sp>
      <p:sp>
        <p:nvSpPr>
          <p:cNvPr id="2" name="スライド番号プレースホルダー 1">
            <a:extLst>
              <a:ext uri="{FF2B5EF4-FFF2-40B4-BE49-F238E27FC236}">
                <a16:creationId xmlns:a16="http://schemas.microsoft.com/office/drawing/2014/main" id="{1A736F21-42CF-4149-8C87-B43D31F603DF}"/>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592105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C60DBDA-F690-4A9B-B924-D7B344D3B422}"/>
              </a:ext>
            </a:extLst>
          </p:cNvPr>
          <p:cNvSpPr>
            <a:spLocks noGrp="1"/>
          </p:cNvSpPr>
          <p:nvPr>
            <p:ph type="title"/>
          </p:nvPr>
        </p:nvSpPr>
        <p:spPr>
          <a:xfrm>
            <a:off x="913775" y="618517"/>
            <a:ext cx="10364451" cy="5037816"/>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できることから始めるまちづくり</a:t>
            </a:r>
            <a:br>
              <a:rPr lang="en-US" altLang="ja-JP" dirty="0">
                <a:latin typeface="UD デジタル 教科書体 N-B" panose="02020700000000000000" pitchFamily="17" charset="-128"/>
                <a:ea typeface="UD デジタル 教科書体 N-B" panose="02020700000000000000" pitchFamily="17" charset="-128"/>
              </a:rPr>
            </a:b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☆ちょっとカラフルに！☆</a:t>
            </a: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☆燃やせば</a:t>
            </a:r>
            <a:r>
              <a:rPr lang="en-US" altLang="ja-JP" dirty="0">
                <a:latin typeface="UD デジタル 教科書体 N-B" panose="02020700000000000000" pitchFamily="17" charset="-128"/>
                <a:ea typeface="UD デジタル 教科書体 N-B" panose="02020700000000000000" pitchFamily="17" charset="-128"/>
              </a:rPr>
              <a:t>CO2</a:t>
            </a:r>
            <a:r>
              <a:rPr lang="ja-JP" altLang="en-US" dirty="0">
                <a:latin typeface="UD デジタル 教科書体 N-B" panose="02020700000000000000" pitchFamily="17" charset="-128"/>
                <a:ea typeface="UD デジタル 教科書体 N-B" panose="02020700000000000000" pitchFamily="17" charset="-128"/>
              </a:rPr>
              <a:t>発生、炭化すれば温暖化対策☆</a:t>
            </a:r>
            <a:br>
              <a:rPr lang="en-US" altLang="ja-JP" dirty="0">
                <a:latin typeface="UD デジタル 教科書体 N-B" panose="02020700000000000000" pitchFamily="17" charset="-128"/>
                <a:ea typeface="UD デジタル 教科書体 N-B" panose="02020700000000000000" pitchFamily="17" charset="-128"/>
              </a:rPr>
            </a:br>
            <a:br>
              <a:rPr lang="en-US" altLang="ja-JP" dirty="0">
                <a:latin typeface="UD デジタル 教科書体 N-B" panose="02020700000000000000" pitchFamily="17" charset="-128"/>
                <a:ea typeface="UD デジタル 教科書体 N-B" panose="02020700000000000000" pitchFamily="17" charset="-128"/>
              </a:rPr>
            </a:br>
            <a:br>
              <a:rPr lang="en-US" altLang="ja-JP"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ありがとうございました</a:t>
            </a:r>
          </a:p>
        </p:txBody>
      </p:sp>
      <p:sp>
        <p:nvSpPr>
          <p:cNvPr id="2" name="スライド番号プレースホルダー 1">
            <a:extLst>
              <a:ext uri="{FF2B5EF4-FFF2-40B4-BE49-F238E27FC236}">
                <a16:creationId xmlns:a16="http://schemas.microsoft.com/office/drawing/2014/main" id="{A847D801-60E9-4BEE-8B4F-DEE257D1514D}"/>
              </a:ext>
            </a:extLst>
          </p:cNvPr>
          <p:cNvSpPr>
            <a:spLocks noGrp="1"/>
          </p:cNvSpPr>
          <p:nvPr>
            <p:ph type="sldNum" sz="quarter" idx="12"/>
          </p:nvPr>
        </p:nvSpPr>
        <p:spPr/>
        <p:txBody>
          <a:bodyPr/>
          <a:lstStyle/>
          <a:p>
            <a:fld id="{6D22F896-40B5-4ADD-8801-0D06FADFA095}" type="slidenum">
              <a:rPr lang="en-US" smtClean="0"/>
              <a:t>35</a:t>
            </a:fld>
            <a:endParaRPr lang="en-US" dirty="0"/>
          </a:p>
        </p:txBody>
      </p:sp>
      <p:pic>
        <p:nvPicPr>
          <p:cNvPr id="5" name="図 4">
            <a:extLst>
              <a:ext uri="{FF2B5EF4-FFF2-40B4-BE49-F238E27FC236}">
                <a16:creationId xmlns:a16="http://schemas.microsoft.com/office/drawing/2014/main" id="{AE8F7BD5-F53A-E62D-636D-09102C735D9B}"/>
              </a:ext>
            </a:extLst>
          </p:cNvPr>
          <p:cNvPicPr>
            <a:picLocks noChangeAspect="1"/>
          </p:cNvPicPr>
          <p:nvPr/>
        </p:nvPicPr>
        <p:blipFill>
          <a:blip r:embed="rId2"/>
          <a:stretch>
            <a:fillRect/>
          </a:stretch>
        </p:blipFill>
        <p:spPr>
          <a:xfrm>
            <a:off x="992353" y="4002793"/>
            <a:ext cx="1994128" cy="2003360"/>
          </a:xfrm>
          <a:prstGeom prst="rect">
            <a:avLst/>
          </a:prstGeom>
        </p:spPr>
      </p:pic>
      <p:pic>
        <p:nvPicPr>
          <p:cNvPr id="7" name="図 6">
            <a:extLst>
              <a:ext uri="{FF2B5EF4-FFF2-40B4-BE49-F238E27FC236}">
                <a16:creationId xmlns:a16="http://schemas.microsoft.com/office/drawing/2014/main" id="{C9A861C2-D34B-8DD2-34AD-1BEA8C34759C}"/>
              </a:ext>
            </a:extLst>
          </p:cNvPr>
          <p:cNvPicPr>
            <a:picLocks noChangeAspect="1"/>
          </p:cNvPicPr>
          <p:nvPr/>
        </p:nvPicPr>
        <p:blipFill>
          <a:blip r:embed="rId3"/>
          <a:stretch>
            <a:fillRect/>
          </a:stretch>
        </p:blipFill>
        <p:spPr>
          <a:xfrm>
            <a:off x="9173335" y="4002793"/>
            <a:ext cx="1971109" cy="2003360"/>
          </a:xfrm>
          <a:prstGeom prst="rect">
            <a:avLst/>
          </a:prstGeom>
        </p:spPr>
      </p:pic>
    </p:spTree>
    <p:extLst>
      <p:ext uri="{BB962C8B-B14F-4D97-AF65-F5344CB8AC3E}">
        <p14:creationId xmlns:p14="http://schemas.microsoft.com/office/powerpoint/2010/main" val="321085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598F07-9590-BE93-2FFB-3DBC51D681FB}"/>
              </a:ext>
            </a:extLst>
          </p:cNvPr>
          <p:cNvSpPr>
            <a:spLocks noGrp="1"/>
          </p:cNvSpPr>
          <p:nvPr>
            <p:ph type="title"/>
          </p:nvPr>
        </p:nvSpPr>
        <p:spPr>
          <a:xfrm>
            <a:off x="913774" y="239127"/>
            <a:ext cx="10364451" cy="740945"/>
          </a:xfrm>
        </p:spPr>
        <p:txBody>
          <a:bodyPr/>
          <a:lstStyle/>
          <a:p>
            <a:pPr algn="l"/>
            <a:endParaRPr kumimoji="1" lang="ja-JP" altLang="en-US" dirty="0"/>
          </a:p>
        </p:txBody>
      </p:sp>
      <p:sp>
        <p:nvSpPr>
          <p:cNvPr id="3" name="スライド番号プレースホルダー 2">
            <a:extLst>
              <a:ext uri="{FF2B5EF4-FFF2-40B4-BE49-F238E27FC236}">
                <a16:creationId xmlns:a16="http://schemas.microsoft.com/office/drawing/2014/main" id="{26CD9DCF-EB73-9641-871A-71E7972F9137}"/>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4" name="図 3">
            <a:extLst>
              <a:ext uri="{FF2B5EF4-FFF2-40B4-BE49-F238E27FC236}">
                <a16:creationId xmlns:a16="http://schemas.microsoft.com/office/drawing/2014/main" id="{81500E7C-5CD5-7C56-ACCA-E8053CC7BB82}"/>
              </a:ext>
            </a:extLst>
          </p:cNvPr>
          <p:cNvPicPr>
            <a:picLocks noChangeAspect="1"/>
          </p:cNvPicPr>
          <p:nvPr/>
        </p:nvPicPr>
        <p:blipFill>
          <a:blip r:embed="rId2"/>
          <a:stretch>
            <a:fillRect/>
          </a:stretch>
        </p:blipFill>
        <p:spPr>
          <a:xfrm>
            <a:off x="1378104" y="316752"/>
            <a:ext cx="9135907" cy="6460328"/>
          </a:xfrm>
          <a:prstGeom prst="rect">
            <a:avLst/>
          </a:prstGeom>
        </p:spPr>
      </p:pic>
      <p:sp>
        <p:nvSpPr>
          <p:cNvPr id="5" name="正方形/長方形 4">
            <a:extLst>
              <a:ext uri="{FF2B5EF4-FFF2-40B4-BE49-F238E27FC236}">
                <a16:creationId xmlns:a16="http://schemas.microsoft.com/office/drawing/2014/main" id="{F821987B-00BC-CBC6-D680-CEF8AD5E0650}"/>
              </a:ext>
            </a:extLst>
          </p:cNvPr>
          <p:cNvSpPr/>
          <p:nvPr/>
        </p:nvSpPr>
        <p:spPr>
          <a:xfrm>
            <a:off x="291314" y="164431"/>
            <a:ext cx="5429755" cy="740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0" i="0" u="none" strike="noStrike" kern="1200" cap="all" spc="0" normalizeH="0" baseline="0" noProof="0" dirty="0">
                <a:ln>
                  <a:noFill/>
                </a:ln>
                <a:solidFill>
                  <a:prstClr val="black"/>
                </a:solidFill>
                <a:effectLst/>
                <a:uLnTx/>
                <a:uFillTx/>
                <a:latin typeface="Tw Cen MT" panose="020B0602020104020603"/>
                <a:ea typeface="ＭＳ Ｐゴシック" panose="020B0600070205080204" pitchFamily="50" charset="-128"/>
                <a:cs typeface="+mj-cs"/>
              </a:rPr>
              <a:t>ばらの植栽と手入れ</a:t>
            </a:r>
            <a:endParaRPr kumimoji="1" lang="ja-JP" altLang="en-US" dirty="0"/>
          </a:p>
        </p:txBody>
      </p:sp>
    </p:spTree>
    <p:extLst>
      <p:ext uri="{BB962C8B-B14F-4D97-AF65-F5344CB8AC3E}">
        <p14:creationId xmlns:p14="http://schemas.microsoft.com/office/powerpoint/2010/main" val="124198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F76F650-F635-451F-A0A6-94A1F697FEA8}"/>
              </a:ext>
            </a:extLst>
          </p:cNvPr>
          <p:cNvSpPr>
            <a:spLocks noGrp="1"/>
          </p:cNvSpPr>
          <p:nvPr>
            <p:ph type="title"/>
          </p:nvPr>
        </p:nvSpPr>
        <p:spPr>
          <a:xfrm>
            <a:off x="913775" y="618517"/>
            <a:ext cx="10364451" cy="2869150"/>
          </a:xfrm>
        </p:spPr>
        <p:txBody>
          <a:bodyPr>
            <a:normAutofit/>
          </a:bodyPr>
          <a:lstStyle/>
          <a:p>
            <a:pPr algn="l"/>
            <a:r>
              <a:rPr lang="ja-JP" altLang="en-US" dirty="0"/>
              <a:t>東口ロータリー時計塔下の三角花壇（バラ</a:t>
            </a:r>
            <a:r>
              <a:rPr lang="en-US" altLang="ja-JP" dirty="0"/>
              <a:t>30</a:t>
            </a:r>
            <a:r>
              <a:rPr lang="ja-JP" altLang="en-US" dirty="0"/>
              <a:t>本）</a:t>
            </a:r>
            <a:br>
              <a:rPr lang="en-US" altLang="ja-JP" dirty="0"/>
            </a:br>
            <a:r>
              <a:rPr lang="ja-JP" altLang="en-US" dirty="0"/>
              <a:t>　</a:t>
            </a:r>
            <a:r>
              <a:rPr lang="en-US" altLang="ja-JP" sz="2400" dirty="0"/>
              <a:t>BEFORE</a:t>
            </a:r>
            <a:r>
              <a:rPr lang="ja-JP" altLang="en-US" sz="2400" dirty="0"/>
              <a:t>（</a:t>
            </a:r>
            <a:r>
              <a:rPr lang="en-US" altLang="ja-JP" sz="2400" dirty="0"/>
              <a:t>2020</a:t>
            </a:r>
            <a:r>
              <a:rPr lang="ja-JP" altLang="en-US" sz="2400" dirty="0"/>
              <a:t>年</a:t>
            </a:r>
            <a:r>
              <a:rPr lang="en-US" altLang="ja-JP" sz="2400" dirty="0"/>
              <a:t>10</a:t>
            </a:r>
            <a:r>
              <a:rPr lang="ja-JP" altLang="en-US" sz="2400" dirty="0"/>
              <a:t>月）　⇒　（</a:t>
            </a:r>
            <a:r>
              <a:rPr lang="en-US" altLang="ja-JP" sz="2400" dirty="0"/>
              <a:t>2020</a:t>
            </a:r>
            <a:r>
              <a:rPr lang="ja-JP" altLang="en-US" sz="2400" dirty="0"/>
              <a:t>年</a:t>
            </a:r>
            <a:r>
              <a:rPr lang="en-US" altLang="ja-JP" sz="2400" dirty="0"/>
              <a:t>12</a:t>
            </a:r>
            <a:r>
              <a:rPr lang="ja-JP" altLang="en-US" sz="2400" dirty="0"/>
              <a:t>月植栽）　⇒　</a:t>
            </a:r>
            <a:r>
              <a:rPr lang="en-US" altLang="ja-JP" sz="2400" dirty="0"/>
              <a:t>AFTER</a:t>
            </a:r>
            <a:r>
              <a:rPr lang="ja-JP" altLang="en-US" sz="2400" dirty="0"/>
              <a:t>（</a:t>
            </a:r>
            <a:r>
              <a:rPr lang="en-US" altLang="ja-JP" sz="2400" dirty="0"/>
              <a:t>2022</a:t>
            </a:r>
            <a:r>
              <a:rPr lang="ja-JP" altLang="en-US" sz="2400" dirty="0"/>
              <a:t>年</a:t>
            </a:r>
            <a:r>
              <a:rPr lang="en-US" altLang="ja-JP" sz="2400" dirty="0"/>
              <a:t>5</a:t>
            </a:r>
            <a:r>
              <a:rPr lang="ja-JP" altLang="en-US" sz="2400" dirty="0"/>
              <a:t>月）</a:t>
            </a:r>
            <a:br>
              <a:rPr lang="en-US" altLang="ja-JP" sz="2400" dirty="0"/>
            </a:br>
            <a:br>
              <a:rPr lang="en-US" altLang="ja-JP" sz="2400" dirty="0"/>
            </a:br>
            <a:endParaRPr lang="ja-JP" altLang="en-US" sz="2400" dirty="0"/>
          </a:p>
        </p:txBody>
      </p:sp>
      <p:pic>
        <p:nvPicPr>
          <p:cNvPr id="7" name="図 6">
            <a:extLst>
              <a:ext uri="{FF2B5EF4-FFF2-40B4-BE49-F238E27FC236}">
                <a16:creationId xmlns:a16="http://schemas.microsoft.com/office/drawing/2014/main" id="{2FE21753-C64B-4948-8A4F-01B188C058F7}"/>
              </a:ext>
            </a:extLst>
          </p:cNvPr>
          <p:cNvPicPr>
            <a:picLocks noChangeAspect="1"/>
          </p:cNvPicPr>
          <p:nvPr/>
        </p:nvPicPr>
        <p:blipFill>
          <a:blip r:embed="rId2"/>
          <a:stretch>
            <a:fillRect/>
          </a:stretch>
        </p:blipFill>
        <p:spPr>
          <a:xfrm>
            <a:off x="700937" y="2239453"/>
            <a:ext cx="5179552" cy="3876785"/>
          </a:xfrm>
          <a:prstGeom prst="rect">
            <a:avLst/>
          </a:prstGeom>
        </p:spPr>
      </p:pic>
      <p:sp>
        <p:nvSpPr>
          <p:cNvPr id="2" name="スライド番号プレースホルダー 1">
            <a:extLst>
              <a:ext uri="{FF2B5EF4-FFF2-40B4-BE49-F238E27FC236}">
                <a16:creationId xmlns:a16="http://schemas.microsoft.com/office/drawing/2014/main" id="{AD8F55E4-0F2B-4650-B363-09A7CEA84FD4}"/>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9" name="コンテンツ プレースホルダー 8">
            <a:extLst>
              <a:ext uri="{FF2B5EF4-FFF2-40B4-BE49-F238E27FC236}">
                <a16:creationId xmlns:a16="http://schemas.microsoft.com/office/drawing/2014/main" id="{FF53788D-65CB-26FB-AD9D-324507DEC4B2}"/>
              </a:ext>
            </a:extLst>
          </p:cNvPr>
          <p:cNvPicPr>
            <a:picLocks noGrp="1" noChangeAspect="1"/>
          </p:cNvPicPr>
          <p:nvPr>
            <p:ph sz="quarter" idx="13"/>
          </p:nvPr>
        </p:nvPicPr>
        <p:blipFill>
          <a:blip r:embed="rId3"/>
          <a:stretch>
            <a:fillRect/>
          </a:stretch>
        </p:blipFill>
        <p:spPr>
          <a:xfrm>
            <a:off x="6093327" y="2239453"/>
            <a:ext cx="5169046" cy="3876785"/>
          </a:xfrm>
        </p:spPr>
      </p:pic>
    </p:spTree>
    <p:extLst>
      <p:ext uri="{BB962C8B-B14F-4D97-AF65-F5344CB8AC3E}">
        <p14:creationId xmlns:p14="http://schemas.microsoft.com/office/powerpoint/2010/main" val="92156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F76F650-F635-451F-A0A6-94A1F697FEA8}"/>
              </a:ext>
            </a:extLst>
          </p:cNvPr>
          <p:cNvSpPr>
            <a:spLocks noGrp="1"/>
          </p:cNvSpPr>
          <p:nvPr>
            <p:ph type="title"/>
          </p:nvPr>
        </p:nvSpPr>
        <p:spPr>
          <a:xfrm>
            <a:off x="913775" y="618517"/>
            <a:ext cx="10364451" cy="2869150"/>
          </a:xfrm>
        </p:spPr>
        <p:txBody>
          <a:bodyPr>
            <a:normAutofit/>
          </a:bodyPr>
          <a:lstStyle/>
          <a:p>
            <a:pPr algn="l"/>
            <a:r>
              <a:rPr lang="ja-JP" altLang="en-US" dirty="0"/>
              <a:t>西口ロータリー半月花壇（バラ４０本）</a:t>
            </a:r>
            <a:br>
              <a:rPr lang="en-US" altLang="ja-JP" dirty="0"/>
            </a:br>
            <a:r>
              <a:rPr lang="ja-JP" altLang="en-US" dirty="0"/>
              <a:t>　</a:t>
            </a:r>
            <a:r>
              <a:rPr lang="en-US" altLang="ja-JP" sz="2400" dirty="0"/>
              <a:t>BEFORE</a:t>
            </a:r>
            <a:r>
              <a:rPr lang="ja-JP" altLang="en-US" sz="2400" dirty="0"/>
              <a:t>（</a:t>
            </a:r>
            <a:r>
              <a:rPr lang="en-US" altLang="ja-JP" sz="2400" dirty="0"/>
              <a:t>2022</a:t>
            </a:r>
            <a:r>
              <a:rPr lang="ja-JP" altLang="en-US" sz="2400" dirty="0"/>
              <a:t>年</a:t>
            </a:r>
            <a:r>
              <a:rPr lang="en-US" altLang="ja-JP" sz="2400" dirty="0"/>
              <a:t>12</a:t>
            </a:r>
            <a:r>
              <a:rPr lang="ja-JP" altLang="en-US" sz="2400" dirty="0"/>
              <a:t>月）　⇒　（</a:t>
            </a:r>
            <a:r>
              <a:rPr lang="en-US" altLang="ja-JP" sz="2400" dirty="0"/>
              <a:t>202</a:t>
            </a:r>
            <a:r>
              <a:rPr lang="ja-JP" altLang="en-US" sz="2400" dirty="0"/>
              <a:t>３年</a:t>
            </a:r>
            <a:r>
              <a:rPr lang="en-US" altLang="ja-JP" sz="2400" dirty="0"/>
              <a:t>1</a:t>
            </a:r>
            <a:r>
              <a:rPr lang="ja-JP" altLang="en-US" sz="2400" dirty="0"/>
              <a:t>月植栽）　⇒　</a:t>
            </a:r>
            <a:r>
              <a:rPr lang="en-US" altLang="ja-JP" sz="2400" dirty="0"/>
              <a:t>AFTER</a:t>
            </a:r>
            <a:r>
              <a:rPr lang="ja-JP" altLang="en-US" sz="2400" dirty="0"/>
              <a:t>（</a:t>
            </a:r>
            <a:r>
              <a:rPr lang="en-US" altLang="ja-JP" sz="2400" dirty="0"/>
              <a:t>202</a:t>
            </a:r>
            <a:r>
              <a:rPr lang="ja-JP" altLang="en-US" sz="2400" dirty="0"/>
              <a:t>３年</a:t>
            </a:r>
            <a:r>
              <a:rPr lang="en-US" altLang="ja-JP" sz="2400" dirty="0"/>
              <a:t>5</a:t>
            </a:r>
            <a:r>
              <a:rPr lang="ja-JP" altLang="en-US" sz="2400" dirty="0"/>
              <a:t>月）</a:t>
            </a:r>
            <a:br>
              <a:rPr lang="en-US" altLang="ja-JP" sz="2400" dirty="0"/>
            </a:br>
            <a:br>
              <a:rPr lang="en-US" altLang="ja-JP" sz="2400" dirty="0"/>
            </a:br>
            <a:endParaRPr lang="ja-JP" altLang="en-US" sz="2400" dirty="0"/>
          </a:p>
        </p:txBody>
      </p:sp>
      <p:sp>
        <p:nvSpPr>
          <p:cNvPr id="2" name="スライド番号プレースホルダー 1">
            <a:extLst>
              <a:ext uri="{FF2B5EF4-FFF2-40B4-BE49-F238E27FC236}">
                <a16:creationId xmlns:a16="http://schemas.microsoft.com/office/drawing/2014/main" id="{AD8F55E4-0F2B-4650-B363-09A7CEA84F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 name="図 2">
            <a:extLst>
              <a:ext uri="{FF2B5EF4-FFF2-40B4-BE49-F238E27FC236}">
                <a16:creationId xmlns:a16="http://schemas.microsoft.com/office/drawing/2014/main" id="{22CBC0D5-3A27-15CB-8A9E-871648B19D2A}"/>
              </a:ext>
            </a:extLst>
          </p:cNvPr>
          <p:cNvPicPr>
            <a:picLocks noChangeAspect="1"/>
          </p:cNvPicPr>
          <p:nvPr/>
        </p:nvPicPr>
        <p:blipFill>
          <a:blip r:embed="rId2"/>
          <a:stretch>
            <a:fillRect/>
          </a:stretch>
        </p:blipFill>
        <p:spPr>
          <a:xfrm>
            <a:off x="389423" y="2306995"/>
            <a:ext cx="5064609" cy="1957050"/>
          </a:xfrm>
          <a:prstGeom prst="rect">
            <a:avLst/>
          </a:prstGeom>
        </p:spPr>
      </p:pic>
      <p:pic>
        <p:nvPicPr>
          <p:cNvPr id="9" name="図 8">
            <a:extLst>
              <a:ext uri="{FF2B5EF4-FFF2-40B4-BE49-F238E27FC236}">
                <a16:creationId xmlns:a16="http://schemas.microsoft.com/office/drawing/2014/main" id="{2754B056-3499-A9E6-DAF7-09CE895E64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8383" y="2284125"/>
            <a:ext cx="5148796" cy="1979920"/>
          </a:xfrm>
          <a:prstGeom prst="rect">
            <a:avLst/>
          </a:prstGeom>
          <a:noFill/>
          <a:ln>
            <a:noFill/>
          </a:ln>
        </p:spPr>
      </p:pic>
      <p:pic>
        <p:nvPicPr>
          <p:cNvPr id="11" name="図 10">
            <a:extLst>
              <a:ext uri="{FF2B5EF4-FFF2-40B4-BE49-F238E27FC236}">
                <a16:creationId xmlns:a16="http://schemas.microsoft.com/office/drawing/2014/main" id="{D36EA392-2A1E-98F6-25F5-6060BE6AE482}"/>
              </a:ext>
            </a:extLst>
          </p:cNvPr>
          <p:cNvPicPr>
            <a:picLocks noChangeAspect="1"/>
          </p:cNvPicPr>
          <p:nvPr/>
        </p:nvPicPr>
        <p:blipFill>
          <a:blip r:embed="rId4"/>
          <a:stretch>
            <a:fillRect/>
          </a:stretch>
        </p:blipFill>
        <p:spPr>
          <a:xfrm>
            <a:off x="6975958" y="4440078"/>
            <a:ext cx="2815406" cy="2111554"/>
          </a:xfrm>
          <a:prstGeom prst="rect">
            <a:avLst/>
          </a:prstGeom>
        </p:spPr>
      </p:pic>
      <p:pic>
        <p:nvPicPr>
          <p:cNvPr id="12" name="図 11">
            <a:extLst>
              <a:ext uri="{FF2B5EF4-FFF2-40B4-BE49-F238E27FC236}">
                <a16:creationId xmlns:a16="http://schemas.microsoft.com/office/drawing/2014/main" id="{9B9A39C5-69CD-4AAB-951C-6CE1304AEA63}"/>
              </a:ext>
            </a:extLst>
          </p:cNvPr>
          <p:cNvPicPr>
            <a:picLocks noChangeAspect="1"/>
          </p:cNvPicPr>
          <p:nvPr/>
        </p:nvPicPr>
        <p:blipFill>
          <a:blip r:embed="rId5"/>
          <a:stretch>
            <a:fillRect/>
          </a:stretch>
        </p:blipFill>
        <p:spPr>
          <a:xfrm>
            <a:off x="4151213" y="4519407"/>
            <a:ext cx="2713251" cy="2034938"/>
          </a:xfrm>
          <a:prstGeom prst="rect">
            <a:avLst/>
          </a:prstGeom>
        </p:spPr>
      </p:pic>
      <p:pic>
        <p:nvPicPr>
          <p:cNvPr id="18" name="コンテンツ プレースホルダー 17">
            <a:extLst>
              <a:ext uri="{FF2B5EF4-FFF2-40B4-BE49-F238E27FC236}">
                <a16:creationId xmlns:a16="http://schemas.microsoft.com/office/drawing/2014/main" id="{8ACB5754-8DD9-8CFE-EDFF-D35A6ABBBF14}"/>
              </a:ext>
            </a:extLst>
          </p:cNvPr>
          <p:cNvPicPr>
            <a:picLocks noGrp="1" noChangeAspect="1"/>
          </p:cNvPicPr>
          <p:nvPr>
            <p:ph sz="quarter" idx="13"/>
          </p:nvPr>
        </p:nvPicPr>
        <p:blipFill>
          <a:blip r:embed="rId6"/>
          <a:stretch>
            <a:fillRect/>
          </a:stretch>
        </p:blipFill>
        <p:spPr>
          <a:xfrm>
            <a:off x="992933" y="4519406"/>
            <a:ext cx="2815406" cy="2111555"/>
          </a:xfrm>
          <a:prstGeom prst="rect">
            <a:avLst/>
          </a:prstGeom>
        </p:spPr>
      </p:pic>
    </p:spTree>
    <p:extLst>
      <p:ext uri="{BB962C8B-B14F-4D97-AF65-F5344CB8AC3E}">
        <p14:creationId xmlns:p14="http://schemas.microsoft.com/office/powerpoint/2010/main" val="215885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E1CDE-1431-5F94-C90C-BFB34C3A2BF8}"/>
              </a:ext>
            </a:extLst>
          </p:cNvPr>
          <p:cNvSpPr>
            <a:spLocks noGrp="1"/>
          </p:cNvSpPr>
          <p:nvPr>
            <p:ph type="title"/>
          </p:nvPr>
        </p:nvSpPr>
        <p:spPr>
          <a:xfrm>
            <a:off x="913775" y="618517"/>
            <a:ext cx="10364451" cy="829957"/>
          </a:xfrm>
        </p:spPr>
        <p:txBody>
          <a:bodyPr/>
          <a:lstStyle/>
          <a:p>
            <a:r>
              <a:rPr kumimoji="1" lang="ja-JP" altLang="en-US" dirty="0"/>
              <a:t>ばらの人による被害</a:t>
            </a:r>
          </a:p>
        </p:txBody>
      </p:sp>
      <p:sp>
        <p:nvSpPr>
          <p:cNvPr id="4" name="スライド番号プレースホルダー 3">
            <a:extLst>
              <a:ext uri="{FF2B5EF4-FFF2-40B4-BE49-F238E27FC236}">
                <a16:creationId xmlns:a16="http://schemas.microsoft.com/office/drawing/2014/main" id="{F8E355A0-A318-952F-9AF6-FAC72307E1E9}"/>
              </a:ext>
            </a:extLst>
          </p:cNvPr>
          <p:cNvSpPr>
            <a:spLocks noGrp="1"/>
          </p:cNvSpPr>
          <p:nvPr>
            <p:ph type="sldNum" sz="quarter" idx="12"/>
          </p:nvPr>
        </p:nvSpPr>
        <p:spPr/>
        <p:txBody>
          <a:bodyPr/>
          <a:lstStyle/>
          <a:p>
            <a:fld id="{6D22F896-40B5-4ADD-8801-0D06FADFA095}" type="slidenum">
              <a:rPr lang="en-US" smtClean="0"/>
              <a:t>7</a:t>
            </a:fld>
            <a:endParaRPr lang="en-US" dirty="0"/>
          </a:p>
        </p:txBody>
      </p:sp>
      <p:pic>
        <p:nvPicPr>
          <p:cNvPr id="15" name="コンテンツ プレースホルダー 14">
            <a:extLst>
              <a:ext uri="{FF2B5EF4-FFF2-40B4-BE49-F238E27FC236}">
                <a16:creationId xmlns:a16="http://schemas.microsoft.com/office/drawing/2014/main" id="{CDCEDE50-13BB-7EE1-D767-181C6952454E}"/>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74778" y="1532871"/>
            <a:ext cx="3096110" cy="4120980"/>
          </a:xfrm>
          <a:prstGeom prst="rect">
            <a:avLst/>
          </a:prstGeom>
          <a:noFill/>
          <a:ln>
            <a:noFill/>
          </a:ln>
        </p:spPr>
      </p:pic>
      <p:pic>
        <p:nvPicPr>
          <p:cNvPr id="16" name="図 15">
            <a:extLst>
              <a:ext uri="{FF2B5EF4-FFF2-40B4-BE49-F238E27FC236}">
                <a16:creationId xmlns:a16="http://schemas.microsoft.com/office/drawing/2014/main" id="{F22C3B84-CAED-B55E-CCFE-5857ADF5772A}"/>
              </a:ext>
            </a:extLst>
          </p:cNvPr>
          <p:cNvPicPr>
            <a:picLocks noChangeAspect="1"/>
          </p:cNvPicPr>
          <p:nvPr/>
        </p:nvPicPr>
        <p:blipFill>
          <a:blip r:embed="rId3"/>
          <a:stretch>
            <a:fillRect/>
          </a:stretch>
        </p:blipFill>
        <p:spPr>
          <a:xfrm>
            <a:off x="4074781" y="1532872"/>
            <a:ext cx="3560007" cy="2447906"/>
          </a:xfrm>
          <a:prstGeom prst="rect">
            <a:avLst/>
          </a:prstGeom>
        </p:spPr>
      </p:pic>
      <p:pic>
        <p:nvPicPr>
          <p:cNvPr id="17" name="図 16">
            <a:extLst>
              <a:ext uri="{FF2B5EF4-FFF2-40B4-BE49-F238E27FC236}">
                <a16:creationId xmlns:a16="http://schemas.microsoft.com/office/drawing/2014/main" id="{1F374FFA-A95A-5BDB-257A-137188EDB4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2302" y="4101174"/>
            <a:ext cx="3444660" cy="2582847"/>
          </a:xfrm>
          <a:prstGeom prst="rect">
            <a:avLst/>
          </a:prstGeom>
          <a:noFill/>
          <a:ln>
            <a:noFill/>
          </a:ln>
        </p:spPr>
      </p:pic>
      <p:pic>
        <p:nvPicPr>
          <p:cNvPr id="18" name="図 17">
            <a:extLst>
              <a:ext uri="{FF2B5EF4-FFF2-40B4-BE49-F238E27FC236}">
                <a16:creationId xmlns:a16="http://schemas.microsoft.com/office/drawing/2014/main" id="{46FC1B2C-ED77-B9D8-5578-B8CA8B300D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0890" y="1532871"/>
            <a:ext cx="3806332" cy="2854749"/>
          </a:xfrm>
          <a:prstGeom prst="rect">
            <a:avLst/>
          </a:prstGeom>
          <a:noFill/>
          <a:ln>
            <a:noFill/>
          </a:ln>
        </p:spPr>
      </p:pic>
      <p:sp>
        <p:nvSpPr>
          <p:cNvPr id="3" name="テキスト ボックス 2">
            <a:extLst>
              <a:ext uri="{FF2B5EF4-FFF2-40B4-BE49-F238E27FC236}">
                <a16:creationId xmlns:a16="http://schemas.microsoft.com/office/drawing/2014/main" id="{5643E546-5CD2-A617-CBB9-38431B1BB56F}"/>
              </a:ext>
            </a:extLst>
          </p:cNvPr>
          <p:cNvSpPr txBox="1"/>
          <p:nvPr/>
        </p:nvSpPr>
        <p:spPr>
          <a:xfrm>
            <a:off x="846874" y="5754342"/>
            <a:ext cx="2751917" cy="369332"/>
          </a:xfrm>
          <a:prstGeom prst="rect">
            <a:avLst/>
          </a:prstGeom>
          <a:solidFill>
            <a:schemeClr val="bg1"/>
          </a:solidFill>
        </p:spPr>
        <p:txBody>
          <a:bodyPr wrap="square" rtlCol="0">
            <a:spAutoFit/>
          </a:bodyPr>
          <a:lstStyle/>
          <a:p>
            <a:r>
              <a:rPr kumimoji="1" lang="ja-JP" altLang="en-US" dirty="0"/>
              <a:t>踏まれて折れてしまった</a:t>
            </a:r>
          </a:p>
        </p:txBody>
      </p:sp>
      <p:sp>
        <p:nvSpPr>
          <p:cNvPr id="5" name="テキスト ボックス 4">
            <a:extLst>
              <a:ext uri="{FF2B5EF4-FFF2-40B4-BE49-F238E27FC236}">
                <a16:creationId xmlns:a16="http://schemas.microsoft.com/office/drawing/2014/main" id="{1AE1F8E7-2EFE-4578-B690-D91946F1BBED}"/>
              </a:ext>
            </a:extLst>
          </p:cNvPr>
          <p:cNvSpPr txBox="1"/>
          <p:nvPr/>
        </p:nvSpPr>
        <p:spPr>
          <a:xfrm>
            <a:off x="4856811" y="1808504"/>
            <a:ext cx="1877352" cy="369332"/>
          </a:xfrm>
          <a:prstGeom prst="rect">
            <a:avLst/>
          </a:prstGeom>
          <a:solidFill>
            <a:schemeClr val="bg1"/>
          </a:solidFill>
        </p:spPr>
        <p:txBody>
          <a:bodyPr wrap="square" rtlCol="0">
            <a:spAutoFit/>
          </a:bodyPr>
          <a:lstStyle/>
          <a:p>
            <a:r>
              <a:rPr kumimoji="1" lang="ja-JP" altLang="en-US" dirty="0"/>
              <a:t>抜かれてしまった</a:t>
            </a:r>
          </a:p>
        </p:txBody>
      </p:sp>
      <p:sp>
        <p:nvSpPr>
          <p:cNvPr id="7" name="テキスト ボックス 6">
            <a:extLst>
              <a:ext uri="{FF2B5EF4-FFF2-40B4-BE49-F238E27FC236}">
                <a16:creationId xmlns:a16="http://schemas.microsoft.com/office/drawing/2014/main" id="{DBE3ECA7-09C2-6C59-B41D-DB06C32EB13A}"/>
              </a:ext>
            </a:extLst>
          </p:cNvPr>
          <p:cNvSpPr txBox="1"/>
          <p:nvPr/>
        </p:nvSpPr>
        <p:spPr>
          <a:xfrm>
            <a:off x="5106072" y="4459024"/>
            <a:ext cx="1820709" cy="369332"/>
          </a:xfrm>
          <a:prstGeom prst="rect">
            <a:avLst/>
          </a:prstGeom>
          <a:solidFill>
            <a:schemeClr val="bg1"/>
          </a:solidFill>
        </p:spPr>
        <p:txBody>
          <a:bodyPr wrap="square" rtlCol="0">
            <a:spAutoFit/>
          </a:bodyPr>
          <a:lstStyle/>
          <a:p>
            <a:r>
              <a:rPr kumimoji="1" lang="ja-JP" altLang="en-US" dirty="0"/>
              <a:t>持ち去らわれた</a:t>
            </a:r>
          </a:p>
        </p:txBody>
      </p:sp>
      <p:sp>
        <p:nvSpPr>
          <p:cNvPr id="8" name="テキスト ボックス 7">
            <a:extLst>
              <a:ext uri="{FF2B5EF4-FFF2-40B4-BE49-F238E27FC236}">
                <a16:creationId xmlns:a16="http://schemas.microsoft.com/office/drawing/2014/main" id="{804483E7-0A49-6557-27BF-16AD485812F3}"/>
              </a:ext>
            </a:extLst>
          </p:cNvPr>
          <p:cNvSpPr txBox="1"/>
          <p:nvPr/>
        </p:nvSpPr>
        <p:spPr>
          <a:xfrm>
            <a:off x="8804852" y="4459024"/>
            <a:ext cx="1618408" cy="369332"/>
          </a:xfrm>
          <a:prstGeom prst="rect">
            <a:avLst/>
          </a:prstGeom>
          <a:solidFill>
            <a:schemeClr val="bg1"/>
          </a:solidFill>
        </p:spPr>
        <p:txBody>
          <a:bodyPr wrap="square" rtlCol="0">
            <a:spAutoFit/>
          </a:bodyPr>
          <a:lstStyle/>
          <a:p>
            <a:r>
              <a:rPr kumimoji="1" lang="ja-JP" altLang="en-US" dirty="0"/>
              <a:t>車にひかれた</a:t>
            </a:r>
          </a:p>
        </p:txBody>
      </p:sp>
    </p:spTree>
    <p:extLst>
      <p:ext uri="{BB962C8B-B14F-4D97-AF65-F5344CB8AC3E}">
        <p14:creationId xmlns:p14="http://schemas.microsoft.com/office/powerpoint/2010/main" val="242399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06C51-DCAF-4D30-A233-957BC6604DAD}"/>
              </a:ext>
            </a:extLst>
          </p:cNvPr>
          <p:cNvSpPr>
            <a:spLocks noGrp="1"/>
          </p:cNvSpPr>
          <p:nvPr>
            <p:ph type="ctrTitle"/>
          </p:nvPr>
        </p:nvSpPr>
        <p:spPr>
          <a:xfrm>
            <a:off x="461245" y="609600"/>
            <a:ext cx="11555427" cy="5273675"/>
          </a:xfrm>
        </p:spPr>
        <p:txBody>
          <a:bodyPr>
            <a:normAutofit fontScale="90000"/>
          </a:bodyPr>
          <a:lstStyle/>
          <a:p>
            <a:pPr algn="l"/>
            <a:br>
              <a:rPr kumimoji="1" lang="en-US" altLang="ja-JP" dirty="0">
                <a:latin typeface="UD デジタル 教科書体 N-B" panose="02020700000000000000" pitchFamily="17" charset="-128"/>
                <a:ea typeface="UD デジタル 教科書体 N-B" panose="02020700000000000000" pitchFamily="17" charset="-128"/>
              </a:rPr>
            </a:br>
            <a:br>
              <a:rPr kumimoji="1" lang="en-US" altLang="ja-JP" dirty="0">
                <a:latin typeface="UD デジタル 教科書体 N-B" panose="02020700000000000000" pitchFamily="17" charset="-128"/>
                <a:ea typeface="UD デジタル 教科書体 N-B" panose="02020700000000000000" pitchFamily="17" charset="-128"/>
              </a:rPr>
            </a:b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活動状況</a:t>
            </a:r>
            <a:br>
              <a:rPr kumimoji="1" lang="en-US" altLang="ja-JP" dirty="0">
                <a:latin typeface="UD デジタル 教科書体 N-B" panose="02020700000000000000" pitchFamily="17" charset="-128"/>
                <a:ea typeface="UD デジタル 教科書体 N-B" panose="02020700000000000000" pitchFamily="17" charset="-128"/>
              </a:rPr>
            </a:br>
            <a:r>
              <a:rPr kumimoji="1" lang="en-US" altLang="ja-JP" dirty="0">
                <a:latin typeface="UD デジタル 教科書体 N-B" panose="02020700000000000000" pitchFamily="17" charset="-128"/>
                <a:ea typeface="UD デジタル 教科書体 N-B" panose="02020700000000000000" pitchFamily="17" charset="-128"/>
              </a:rPr>
              <a:t>  </a:t>
            </a:r>
            <a:br>
              <a:rPr kumimoji="1" lang="en-US" altLang="ja-JP" sz="3600" dirty="0">
                <a:latin typeface="UD デジタル 教科書体 N-B" panose="02020700000000000000" pitchFamily="17" charset="-128"/>
                <a:ea typeface="UD デジタル 教科書体 N-B" panose="02020700000000000000" pitchFamily="17" charset="-128"/>
              </a:rPr>
            </a:br>
            <a:r>
              <a:rPr kumimoji="1" lang="ja-JP" altLang="en-US" sz="3600" dirty="0">
                <a:latin typeface="UD デジタル 教科書体 N-B" panose="02020700000000000000" pitchFamily="17" charset="-128"/>
                <a:ea typeface="UD デジタル 教科書体 N-B" panose="02020700000000000000" pitchFamily="17" charset="-128"/>
              </a:rPr>
              <a:t>　 </a:t>
            </a:r>
            <a:r>
              <a:rPr kumimoji="1" lang="en-US" altLang="ja-JP" sz="3600" dirty="0">
                <a:latin typeface="UD デジタル 教科書体 N-B" panose="02020700000000000000" pitchFamily="17" charset="-128"/>
                <a:ea typeface="UD デジタル 教科書体 N-B" panose="02020700000000000000" pitchFamily="17" charset="-128"/>
              </a:rPr>
              <a:t>2.</a:t>
            </a:r>
            <a:r>
              <a:rPr kumimoji="1" lang="ja-JP" altLang="en-US" sz="3600" dirty="0">
                <a:latin typeface="UD デジタル 教科書体 N-B" panose="02020700000000000000" pitchFamily="17" charset="-128"/>
                <a:ea typeface="UD デジタル 教科書体 N-B" panose="02020700000000000000" pitchFamily="17" charset="-128"/>
              </a:rPr>
              <a:t>バイオ炭</a:t>
            </a:r>
            <a:br>
              <a:rPr kumimoji="1" lang="en-US" altLang="ja-JP" sz="3600" dirty="0">
                <a:latin typeface="UD デジタル 教科書体 N-B" panose="02020700000000000000" pitchFamily="17" charset="-128"/>
                <a:ea typeface="UD デジタル 教科書体 N-B" panose="02020700000000000000" pitchFamily="17" charset="-128"/>
              </a:rPr>
            </a:br>
            <a:r>
              <a:rPr kumimoji="1" lang="ja-JP" altLang="en-US" sz="3600" dirty="0">
                <a:latin typeface="UD デジタル 教科書体 N-B" panose="02020700000000000000" pitchFamily="17" charset="-128"/>
                <a:ea typeface="UD デジタル 教科書体 N-B" panose="02020700000000000000" pitchFamily="17" charset="-128"/>
              </a:rPr>
              <a:t>　　・</a:t>
            </a:r>
            <a:r>
              <a:rPr kumimoji="1" lang="en-US" altLang="ja-JP" sz="3600" dirty="0">
                <a:latin typeface="UD デジタル 教科書体 N-B" panose="02020700000000000000" pitchFamily="17" charset="-128"/>
                <a:ea typeface="UD デジタル 教科書体 N-B" panose="02020700000000000000" pitchFamily="17" charset="-128"/>
              </a:rPr>
              <a:t>2023</a:t>
            </a:r>
            <a:r>
              <a:rPr kumimoji="1" lang="ja-JP" altLang="en-US" sz="3600" dirty="0">
                <a:latin typeface="UD デジタル 教科書体 N-B" panose="02020700000000000000" pitchFamily="17" charset="-128"/>
                <a:ea typeface="UD デジタル 教科書体 N-B" panose="02020700000000000000" pitchFamily="17" charset="-128"/>
              </a:rPr>
              <a:t>年</a:t>
            </a:r>
            <a:r>
              <a:rPr kumimoji="1" lang="en-US" altLang="ja-JP" sz="3600" dirty="0">
                <a:latin typeface="UD デジタル 教科書体 N-B" panose="02020700000000000000" pitchFamily="17" charset="-128"/>
                <a:ea typeface="UD デジタル 教科書体 N-B" panose="02020700000000000000" pitchFamily="17" charset="-128"/>
              </a:rPr>
              <a:t>2</a:t>
            </a:r>
            <a:r>
              <a:rPr kumimoji="1" lang="ja-JP" altLang="en-US" sz="3600" dirty="0">
                <a:latin typeface="UD デジタル 教科書体 N-B" panose="02020700000000000000" pitchFamily="17" charset="-128"/>
                <a:ea typeface="UD デジタル 教科書体 N-B" panose="02020700000000000000" pitchFamily="17" charset="-128"/>
              </a:rPr>
              <a:t>月と</a:t>
            </a:r>
            <a:r>
              <a:rPr kumimoji="1" lang="en-US" altLang="ja-JP" sz="3600" dirty="0">
                <a:latin typeface="UD デジタル 教科書体 N-B" panose="02020700000000000000" pitchFamily="17" charset="-128"/>
                <a:ea typeface="UD デジタル 教科書体 N-B" panose="02020700000000000000" pitchFamily="17" charset="-128"/>
              </a:rPr>
              <a:t>8</a:t>
            </a:r>
            <a:r>
              <a:rPr kumimoji="1" lang="ja-JP" altLang="en-US" sz="3600" dirty="0">
                <a:latin typeface="UD デジタル 教科書体 N-B" panose="02020700000000000000" pitchFamily="17" charset="-128"/>
                <a:ea typeface="UD デジタル 教科書体 N-B" panose="02020700000000000000" pitchFamily="17" charset="-128"/>
              </a:rPr>
              <a:t>月の剪定枝を里山ロック隊にて</a:t>
            </a:r>
            <a:r>
              <a:rPr kumimoji="1" lang="ja-JP" altLang="en-US" sz="3100" dirty="0">
                <a:latin typeface="UD デジタル 教科書体 N-B" panose="02020700000000000000" pitchFamily="17" charset="-128"/>
                <a:ea typeface="UD デジタル 教科書体 N-B" panose="02020700000000000000" pitchFamily="17" charset="-128"/>
              </a:rPr>
              <a:t>乾燥中</a:t>
            </a: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r>
              <a:rPr lang="ja-JP" altLang="en-US" sz="3600" dirty="0">
                <a:latin typeface="UD デジタル 教科書体 N-B" panose="02020700000000000000" pitchFamily="17" charset="-128"/>
                <a:ea typeface="UD デジタル 教科書体 N-B" panose="02020700000000000000" pitchFamily="17" charset="-128"/>
              </a:rPr>
              <a:t>・</a:t>
            </a:r>
            <a:r>
              <a:rPr lang="en-US" altLang="ja-JP" sz="3600" dirty="0">
                <a:latin typeface="UD デジタル 教科書体 N-B" panose="02020700000000000000" pitchFamily="17" charset="-128"/>
                <a:ea typeface="UD デジタル 教科書体 N-B" panose="02020700000000000000" pitchFamily="17" charset="-128"/>
              </a:rPr>
              <a:t>2023</a:t>
            </a:r>
            <a:r>
              <a:rPr lang="ja-JP" altLang="en-US" sz="3600" dirty="0">
                <a:latin typeface="UD デジタル 教科書体 N-B" panose="02020700000000000000" pitchFamily="17" charset="-128"/>
                <a:ea typeface="UD デジタル 教科書体 N-B" panose="02020700000000000000" pitchFamily="17" charset="-128"/>
              </a:rPr>
              <a:t>年</a:t>
            </a:r>
            <a:r>
              <a:rPr lang="en-US" altLang="ja-JP" sz="3600" dirty="0">
                <a:latin typeface="UD デジタル 教科書体 N-B" panose="02020700000000000000" pitchFamily="17" charset="-128"/>
                <a:ea typeface="UD デジタル 教科書体 N-B" panose="02020700000000000000" pitchFamily="17" charset="-128"/>
              </a:rPr>
              <a:t>6</a:t>
            </a:r>
            <a:r>
              <a:rPr lang="ja-JP" altLang="en-US" sz="3600" dirty="0">
                <a:latin typeface="UD デジタル 教科書体 N-B" panose="02020700000000000000" pitchFamily="17" charset="-128"/>
                <a:ea typeface="UD デジタル 教科書体 N-B" panose="02020700000000000000" pitchFamily="17" charset="-128"/>
              </a:rPr>
              <a:t>月</a:t>
            </a:r>
            <a:r>
              <a:rPr lang="en-US" altLang="ja-JP" sz="3600" dirty="0">
                <a:latin typeface="UD デジタル 教科書体 N-B" panose="02020700000000000000" pitchFamily="17" charset="-128"/>
                <a:ea typeface="UD デジタル 教科書体 N-B" panose="02020700000000000000" pitchFamily="17" charset="-128"/>
              </a:rPr>
              <a:t>5</a:t>
            </a:r>
            <a:r>
              <a:rPr lang="ja-JP" altLang="en-US" sz="3600" dirty="0">
                <a:latin typeface="UD デジタル 教科書体 N-B" panose="02020700000000000000" pitchFamily="17" charset="-128"/>
                <a:ea typeface="UD デジタル 教科書体 N-B" panose="02020700000000000000" pitchFamily="17" charset="-128"/>
              </a:rPr>
              <a:t>日　ロック隊にて伐採竹をバイオ炭に</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　　・</a:t>
            </a:r>
            <a:r>
              <a:rPr lang="en-US" altLang="ja-JP" sz="3600" dirty="0">
                <a:latin typeface="UD デジタル 教科書体 N-B" panose="02020700000000000000" pitchFamily="17" charset="-128"/>
                <a:ea typeface="UD デジタル 教科書体 N-B" panose="02020700000000000000" pitchFamily="17" charset="-128"/>
              </a:rPr>
              <a:t>2023</a:t>
            </a:r>
            <a:r>
              <a:rPr lang="ja-JP" altLang="en-US" sz="3600" dirty="0">
                <a:latin typeface="UD デジタル 教科書体 N-B" panose="02020700000000000000" pitchFamily="17" charset="-128"/>
                <a:ea typeface="UD デジタル 教科書体 N-B" panose="02020700000000000000" pitchFamily="17" charset="-128"/>
              </a:rPr>
              <a:t>年</a:t>
            </a:r>
            <a:r>
              <a:rPr lang="en-US" altLang="ja-JP" sz="3600" dirty="0">
                <a:latin typeface="UD デジタル 教科書体 N-B" panose="02020700000000000000" pitchFamily="17" charset="-128"/>
                <a:ea typeface="UD デジタル 教科書体 N-B" panose="02020700000000000000" pitchFamily="17" charset="-128"/>
              </a:rPr>
              <a:t>12</a:t>
            </a:r>
            <a:r>
              <a:rPr lang="ja-JP" altLang="en-US" sz="3600" dirty="0">
                <a:latin typeface="UD デジタル 教科書体 N-B" panose="02020700000000000000" pitchFamily="17" charset="-128"/>
                <a:ea typeface="UD デジタル 教科書体 N-B" panose="02020700000000000000" pitchFamily="17" charset="-128"/>
              </a:rPr>
              <a:t>月に乾燥剪定枝をバイオ炭の予定</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　　・</a:t>
            </a:r>
            <a:r>
              <a:rPr lang="en-US" altLang="ja-JP" sz="3600" dirty="0">
                <a:latin typeface="UD デジタル 教科書体 N-B" panose="02020700000000000000" pitchFamily="17" charset="-128"/>
                <a:ea typeface="UD デジタル 教科書体 N-B" panose="02020700000000000000" pitchFamily="17" charset="-128"/>
              </a:rPr>
              <a:t>2024</a:t>
            </a:r>
            <a:r>
              <a:rPr lang="ja-JP" altLang="en-US" sz="3600" dirty="0">
                <a:latin typeface="UD デジタル 教科書体 N-B" panose="02020700000000000000" pitchFamily="17" charset="-128"/>
                <a:ea typeface="UD デジタル 教科書体 N-B" panose="02020700000000000000" pitchFamily="17" charset="-128"/>
              </a:rPr>
              <a:t>年</a:t>
            </a:r>
            <a:r>
              <a:rPr lang="en-US" altLang="ja-JP" sz="3600" dirty="0">
                <a:latin typeface="UD デジタル 教科書体 N-B" panose="02020700000000000000" pitchFamily="17" charset="-128"/>
                <a:ea typeface="UD デジタル 教科書体 N-B" panose="02020700000000000000" pitchFamily="17" charset="-128"/>
              </a:rPr>
              <a:t>1</a:t>
            </a:r>
            <a:r>
              <a:rPr lang="ja-JP" altLang="en-US" sz="3600" dirty="0">
                <a:latin typeface="UD デジタル 教科書体 N-B" panose="02020700000000000000" pitchFamily="17" charset="-128"/>
                <a:ea typeface="UD デジタル 教科書体 N-B" panose="02020700000000000000" pitchFamily="17" charset="-128"/>
              </a:rPr>
              <a:t>月　バイオ炭をばら花壇に入れる予定</a:t>
            </a:r>
            <a:br>
              <a:rPr lang="en-US" altLang="ja-JP" sz="3600" dirty="0">
                <a:latin typeface="UD デジタル 教科書体 N-B" panose="02020700000000000000" pitchFamily="17" charset="-128"/>
                <a:ea typeface="UD デジタル 教科書体 N-B" panose="02020700000000000000" pitchFamily="17" charset="-128"/>
              </a:rPr>
            </a:br>
            <a:r>
              <a:rPr lang="en-US" altLang="ja-JP" sz="3600" dirty="0">
                <a:latin typeface="UD デジタル 教科書体 N-B" panose="02020700000000000000" pitchFamily="17" charset="-128"/>
                <a:ea typeface="UD デジタル 教科書体 N-B" panose="02020700000000000000" pitchFamily="17" charset="-128"/>
              </a:rPr>
              <a:t>  </a:t>
            </a:r>
            <a:br>
              <a:rPr lang="en-US" altLang="ja-JP" sz="3600" dirty="0">
                <a:latin typeface="UD デジタル 教科書体 N-B" panose="02020700000000000000" pitchFamily="17" charset="-128"/>
                <a:ea typeface="UD デジタル 教科書体 N-B" panose="02020700000000000000" pitchFamily="17" charset="-128"/>
              </a:rPr>
            </a:br>
            <a:r>
              <a:rPr lang="en-US" altLang="ja-JP" sz="3600" dirty="0">
                <a:latin typeface="UD デジタル 教科書体 N-B" panose="02020700000000000000" pitchFamily="17" charset="-128"/>
                <a:ea typeface="UD デジタル 教科書体 N-B" panose="02020700000000000000" pitchFamily="17" charset="-128"/>
              </a:rPr>
              <a:t>  </a:t>
            </a:r>
            <a:br>
              <a:rPr lang="en-US" altLang="ja-JP" sz="3600" dirty="0">
                <a:latin typeface="UD デジタル 教科書体 N-B" panose="02020700000000000000" pitchFamily="17" charset="-128"/>
                <a:ea typeface="UD デジタル 教科書体 N-B" panose="02020700000000000000" pitchFamily="17" charset="-128"/>
              </a:rPr>
            </a:br>
            <a:br>
              <a:rPr kumimoji="1" lang="en-US" altLang="ja-JP" sz="3100" dirty="0">
                <a:latin typeface="UD デジタル 教科書体 N-B" panose="02020700000000000000" pitchFamily="17" charset="-128"/>
                <a:ea typeface="UD デジタル 教科書体 N-B" panose="02020700000000000000" pitchFamily="17" charset="-128"/>
              </a:rPr>
            </a:br>
            <a:r>
              <a:rPr kumimoji="1" lang="ja-JP" altLang="en-US" sz="3100" dirty="0">
                <a:latin typeface="UD デジタル 教科書体 N-B" panose="02020700000000000000" pitchFamily="17" charset="-128"/>
                <a:ea typeface="UD デジタル 教科書体 N-B" panose="02020700000000000000" pitchFamily="17" charset="-128"/>
              </a:rPr>
              <a:t>　</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a:extLst>
              <a:ext uri="{FF2B5EF4-FFF2-40B4-BE49-F238E27FC236}">
                <a16:creationId xmlns:a16="http://schemas.microsoft.com/office/drawing/2014/main" id="{C42F4DA2-67A7-405C-B393-1FE5157737A6}"/>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1065239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F2E079-1F73-D8F5-BB30-054C92E7E12D}"/>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6" name="コンテンツ プレースホルダー 5">
            <a:extLst>
              <a:ext uri="{FF2B5EF4-FFF2-40B4-BE49-F238E27FC236}">
                <a16:creationId xmlns:a16="http://schemas.microsoft.com/office/drawing/2014/main" id="{88E2334C-E000-00D5-0AF2-1AFA69B0722F}"/>
              </a:ext>
            </a:extLst>
          </p:cNvPr>
          <p:cNvSpPr>
            <a:spLocks noGrp="1"/>
          </p:cNvSpPr>
          <p:nvPr>
            <p:ph sz="quarter" idx="13"/>
          </p:nvPr>
        </p:nvSpPr>
        <p:spPr>
          <a:xfrm>
            <a:off x="854954" y="413073"/>
            <a:ext cx="2201034" cy="663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kumimoji="1" lang="ja-JP" altLang="en-US" sz="3600" b="0" i="0" u="none" strike="noStrike" kern="1200" cap="all" spc="0" normalizeH="0" baseline="0" noProof="0" dirty="0">
                <a:ln>
                  <a:noFill/>
                </a:ln>
                <a:solidFill>
                  <a:prstClr val="black"/>
                </a:solidFill>
                <a:effectLst/>
                <a:uLnTx/>
                <a:uFillTx/>
                <a:latin typeface="Tw Cen MT" panose="020B0602020104020603"/>
                <a:ea typeface="ＭＳ Ｐゴシック" panose="020B0600070205080204" pitchFamily="50" charset="-128"/>
                <a:cs typeface="+mj-cs"/>
              </a:rPr>
              <a:t>バイオ炭</a:t>
            </a:r>
            <a:endParaRPr kumimoji="1" lang="ja-JP" altLang="en-US" dirty="0"/>
          </a:p>
        </p:txBody>
      </p:sp>
      <p:pic>
        <p:nvPicPr>
          <p:cNvPr id="7" name="図 6">
            <a:extLst>
              <a:ext uri="{FF2B5EF4-FFF2-40B4-BE49-F238E27FC236}">
                <a16:creationId xmlns:a16="http://schemas.microsoft.com/office/drawing/2014/main" id="{75594B47-76C0-CF94-EBAA-B939BD91327E}"/>
              </a:ext>
            </a:extLst>
          </p:cNvPr>
          <p:cNvPicPr>
            <a:picLocks noChangeAspect="1"/>
          </p:cNvPicPr>
          <p:nvPr/>
        </p:nvPicPr>
        <p:blipFill>
          <a:blip r:embed="rId2"/>
          <a:stretch>
            <a:fillRect/>
          </a:stretch>
        </p:blipFill>
        <p:spPr>
          <a:xfrm>
            <a:off x="5870968" y="1740167"/>
            <a:ext cx="4778151" cy="3583613"/>
          </a:xfrm>
          <a:prstGeom prst="rect">
            <a:avLst/>
          </a:prstGeom>
        </p:spPr>
      </p:pic>
      <p:sp>
        <p:nvSpPr>
          <p:cNvPr id="8" name="正方形/長方形 7">
            <a:extLst>
              <a:ext uri="{FF2B5EF4-FFF2-40B4-BE49-F238E27FC236}">
                <a16:creationId xmlns:a16="http://schemas.microsoft.com/office/drawing/2014/main" id="{8C60949B-3110-CC66-3EA3-3C880A38BC63}"/>
              </a:ext>
            </a:extLst>
          </p:cNvPr>
          <p:cNvSpPr/>
          <p:nvPr/>
        </p:nvSpPr>
        <p:spPr>
          <a:xfrm>
            <a:off x="1095952" y="1076620"/>
            <a:ext cx="6423831" cy="5498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ばらは、年に</a:t>
            </a:r>
            <a:r>
              <a:rPr kumimoji="1" lang="en-US" altLang="ja-JP" dirty="0">
                <a:solidFill>
                  <a:schemeClr val="tx1"/>
                </a:solidFill>
              </a:rPr>
              <a:t>2</a:t>
            </a:r>
            <a:r>
              <a:rPr kumimoji="1" lang="ja-JP" altLang="en-US" dirty="0">
                <a:solidFill>
                  <a:schemeClr val="tx1"/>
                </a:solidFill>
              </a:rPr>
              <a:t>回、</a:t>
            </a:r>
            <a:r>
              <a:rPr kumimoji="1" lang="en-US" altLang="ja-JP" dirty="0">
                <a:solidFill>
                  <a:schemeClr val="tx1"/>
                </a:solidFill>
              </a:rPr>
              <a:t>9</a:t>
            </a:r>
            <a:r>
              <a:rPr kumimoji="1" lang="ja-JP" altLang="en-US" dirty="0">
                <a:solidFill>
                  <a:schemeClr val="tx1"/>
                </a:solidFill>
              </a:rPr>
              <a:t>月頃と</a:t>
            </a:r>
            <a:r>
              <a:rPr kumimoji="1" lang="en-US" altLang="ja-JP" dirty="0">
                <a:solidFill>
                  <a:schemeClr val="tx1"/>
                </a:solidFill>
              </a:rPr>
              <a:t>2</a:t>
            </a:r>
            <a:r>
              <a:rPr kumimoji="1" lang="ja-JP" altLang="en-US" dirty="0">
                <a:solidFill>
                  <a:schemeClr val="tx1"/>
                </a:solidFill>
              </a:rPr>
              <a:t>月頃に剪定します。</a:t>
            </a:r>
            <a:endParaRPr kumimoji="1" lang="en-US" altLang="ja-JP" dirty="0">
              <a:solidFill>
                <a:schemeClr val="tx1"/>
              </a:solidFill>
            </a:endParaRPr>
          </a:p>
        </p:txBody>
      </p:sp>
      <p:pic>
        <p:nvPicPr>
          <p:cNvPr id="10" name="図 9">
            <a:extLst>
              <a:ext uri="{FF2B5EF4-FFF2-40B4-BE49-F238E27FC236}">
                <a16:creationId xmlns:a16="http://schemas.microsoft.com/office/drawing/2014/main" id="{5ECDD14D-CC06-FC54-EE08-691469950702}"/>
              </a:ext>
            </a:extLst>
          </p:cNvPr>
          <p:cNvPicPr>
            <a:picLocks noChangeAspect="1"/>
          </p:cNvPicPr>
          <p:nvPr/>
        </p:nvPicPr>
        <p:blipFill>
          <a:blip r:embed="rId3"/>
          <a:stretch>
            <a:fillRect/>
          </a:stretch>
        </p:blipFill>
        <p:spPr>
          <a:xfrm>
            <a:off x="854954" y="1740167"/>
            <a:ext cx="4717475" cy="3538106"/>
          </a:xfrm>
          <a:prstGeom prst="rect">
            <a:avLst/>
          </a:prstGeom>
        </p:spPr>
      </p:pic>
      <p:sp>
        <p:nvSpPr>
          <p:cNvPr id="14" name="正方形/長方形 13">
            <a:extLst>
              <a:ext uri="{FF2B5EF4-FFF2-40B4-BE49-F238E27FC236}">
                <a16:creationId xmlns:a16="http://schemas.microsoft.com/office/drawing/2014/main" id="{5B7ED790-7343-3D69-8F4C-04A2A9D81F90}"/>
              </a:ext>
            </a:extLst>
          </p:cNvPr>
          <p:cNvSpPr/>
          <p:nvPr/>
        </p:nvSpPr>
        <p:spPr>
          <a:xfrm>
            <a:off x="3822555" y="5592104"/>
            <a:ext cx="3697228" cy="3785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2023</a:t>
            </a:r>
            <a:r>
              <a:rPr kumimoji="1" lang="ja-JP" altLang="en-US" dirty="0">
                <a:solidFill>
                  <a:schemeClr val="tx1"/>
                </a:solidFill>
              </a:rPr>
              <a:t>年</a:t>
            </a:r>
            <a:r>
              <a:rPr kumimoji="1" lang="en-US" altLang="ja-JP" dirty="0">
                <a:solidFill>
                  <a:schemeClr val="tx1"/>
                </a:solidFill>
              </a:rPr>
              <a:t>2</a:t>
            </a:r>
            <a:r>
              <a:rPr kumimoji="1" lang="ja-JP" altLang="en-US" dirty="0">
                <a:solidFill>
                  <a:schemeClr val="tx1"/>
                </a:solidFill>
              </a:rPr>
              <a:t>月</a:t>
            </a:r>
            <a:r>
              <a:rPr kumimoji="1" lang="en-US" altLang="ja-JP" dirty="0">
                <a:solidFill>
                  <a:schemeClr val="tx1"/>
                </a:solidFill>
              </a:rPr>
              <a:t>11</a:t>
            </a:r>
            <a:r>
              <a:rPr kumimoji="1" lang="ja-JP" altLang="en-US" dirty="0">
                <a:solidFill>
                  <a:schemeClr val="tx1"/>
                </a:solidFill>
              </a:rPr>
              <a:t>日の剪定前と剪定後</a:t>
            </a:r>
          </a:p>
        </p:txBody>
      </p:sp>
    </p:spTree>
    <p:extLst>
      <p:ext uri="{BB962C8B-B14F-4D97-AF65-F5344CB8AC3E}">
        <p14:creationId xmlns:p14="http://schemas.microsoft.com/office/powerpoint/2010/main" val="2777566202"/>
      </p:ext>
    </p:extLst>
  </p:cSld>
  <p:clrMapOvr>
    <a:masterClrMapping/>
  </p:clrMapOvr>
</p:sld>
</file>

<file path=ppt/theme/theme1.xml><?xml version="1.0" encoding="utf-8"?>
<a:theme xmlns:a="http://schemas.openxmlformats.org/drawingml/2006/main" name="しずく">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TM04033925[[fn=しずく]]</Template>
  <TotalTime>875</TotalTime>
  <Words>1519</Words>
  <Application>Microsoft Office PowerPoint</Application>
  <PresentationFormat>ワイド画面</PresentationFormat>
  <Paragraphs>94</Paragraphs>
  <Slides>35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35</vt:i4>
      </vt:variant>
    </vt:vector>
  </HeadingPairs>
  <TitlesOfParts>
    <vt:vector size="42" baseType="lpstr">
      <vt:lpstr>UD デジタル 教科書体 N-B</vt:lpstr>
      <vt:lpstr>游ゴシック</vt:lpstr>
      <vt:lpstr>游明朝</vt:lpstr>
      <vt:lpstr>Arial</vt:lpstr>
      <vt:lpstr>Roboto</vt:lpstr>
      <vt:lpstr>Tw Cen MT</vt:lpstr>
      <vt:lpstr>しずく</vt:lpstr>
      <vt:lpstr>八千代台まちづくり協議会  できることから始めるまちづくり </vt:lpstr>
      <vt:lpstr>活動状況   1.ばら 　 　 2.バイオ炭 　　 　  3.八千代台駅西口ビジョン  　　4.まちづくりを進める体制に 　 　  5.協働作業、意見交換 </vt:lpstr>
      <vt:lpstr>活動状況   1.ばら 　　・八千代台駅周辺に255本 　　・毎週土曜日朝8時～手入れ（7～9月は朝7時～） 　　・2024年1月頃に70本を植栽予定 　　　　ゆうゆう通り駅側の東側と西口半月花壇など  　</vt:lpstr>
      <vt:lpstr>PowerPoint プレゼンテーション</vt:lpstr>
      <vt:lpstr>東口ロータリー時計塔下の三角花壇（バラ30本） 　BEFORE（2020年10月）　⇒　（2020年12月植栽）　⇒　AFTER（2022年5月）  </vt:lpstr>
      <vt:lpstr>西口ロータリー半月花壇（バラ４０本） 　BEFORE（2022年12月）　⇒　（202３年1月植栽）　⇒　AFTER（202３年5月）  </vt:lpstr>
      <vt:lpstr>ばらの人による被害</vt:lpstr>
      <vt:lpstr>   活動状況    　 2.バイオ炭 　　・2023年2月と8月の剪定枝を里山ロック隊にて乾燥中 　   ・2023年6月5日　ロック隊にて伐採竹をバイオ炭に 　　・2023年12月に乾燥剪定枝をバイオ炭の予定 　　・2024年1月　バイオ炭をばら花壇に入れる予定        　</vt:lpstr>
      <vt:lpstr>PowerPoint プレゼンテーション</vt:lpstr>
      <vt:lpstr>剪定すると剪定枝が出ます。 燃やせばCO2が発生しますが、炭化し、バイオ炭にすると、土壌改良材として役立つともに、炭素の隔離ができ、温暖化対策に役立ちます。</vt:lpstr>
      <vt:lpstr>バイオ炭の作り方（無煙炭化器による方法）</vt:lpstr>
      <vt:lpstr>PowerPoint プレゼンテーション</vt:lpstr>
      <vt:lpstr>PowerPoint プレゼンテーション</vt:lpstr>
      <vt:lpstr>PowerPoint プレゼンテーション</vt:lpstr>
      <vt:lpstr>PowerPoint プレゼンテーション</vt:lpstr>
      <vt:lpstr>活動状況    　 3.八千代台駅西口ビジョン     </vt:lpstr>
      <vt:lpstr>八千代台駅西口のビジョン検討 </vt:lpstr>
      <vt:lpstr>活動状況     　 4.まちづくりを進める体制に      ・まちづくり条例 　　 ・景観計画 　　 ・地域担当職員制  </vt:lpstr>
      <vt:lpstr>PowerPoint プレゼンテーション</vt:lpstr>
      <vt:lpstr>活動状況     　 5.協働作業、意見交換 　　・遊具壁のペイント　小学生 　　・ベンチのペイント　中学生 　　・講演会とワークショップ  </vt:lpstr>
      <vt:lpstr>PowerPoint プレゼンテーション</vt:lpstr>
      <vt:lpstr>ベンチのペインティング　＜中学生＞</vt:lpstr>
      <vt:lpstr>ベンチ</vt:lpstr>
      <vt:lpstr> </vt:lpstr>
      <vt:lpstr>PowerPoint プレゼンテーション</vt:lpstr>
      <vt:lpstr>PowerPoint プレゼンテーション</vt:lpstr>
      <vt:lpstr>PowerPoint プレゼンテーション</vt:lpstr>
      <vt:lpstr>講演会とワークショップ（令和3年3月21日）  </vt:lpstr>
      <vt:lpstr>　講演会（令和4年12月17日）　千葉大学　名誉教授　北原理雄様  </vt:lpstr>
      <vt:lpstr>  活動の目的と方法 　・設立、目的、組織 　・方針 　・活動内容 　・ポイント 　　   </vt:lpstr>
      <vt:lpstr> 設立：平成28年6月（2016年）　会員：57名　活動地域：八千代台 〇目的：（規約第１条） 八千代台地区の少子高齢化に対応し、地域の個性や魅力を生かし、利便　　性が高く、活力あふれる地域作りを推進すると共に、これを支える市民主体の持続可能なコミュニティを育むことを目的とする。  〇組織：（規約第2条の要約） 　・八千代台地区自治会連合会 　・商店会 　・商工会議所 　・社会福祉協議会 　・民生委員児童委員協議会 　・地域の有識者等の地域社会を代表する人々 　・八千代市の関係部署全体（庁内の調整はコミュニティ推進課が担当）   </vt:lpstr>
      <vt:lpstr>方針 １． 自分たちでできることを実行する ２． 専門家のアドバイスを得て実行する ３． 市役所等に依頼する</vt:lpstr>
      <vt:lpstr>活動内容 １．毎月2回の定例会にて活動内容の打合せ ２．ばらの植栽と手入れ（毎週土曜日の朝） ３．ばらの剪定枝等をバイオ炭化し、土壌改良と 　　同時に炭素隔離を行い温暖化対策に貢献する ４．「まちづくり」の基本となると思われる「ま 　　ちづくり条例」と「景観計画」と「地域担当 　　職員制」を検討する </vt:lpstr>
      <vt:lpstr>ポイント ・自分から小さいことから始めて、「見える化」を！ ・ひとりよがりにならない（意見を聞いて改善を） ・人のアイデアやコメントを否定しない ・ゆるいつながり（無理して活動しない、強制しない） ・情報と人脈（市内のポテンシャルは？　他の市は？） ・その気になってもらう「しかけ」をつくる ・だめなら現状復帰をする  </vt:lpstr>
      <vt:lpstr>できることから始めるまちづくり  ☆ちょっとカラフルに！☆ ☆燃やせばCO2発生、炭化すれば温暖化対策☆   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八千代台まちづくり協議会</dc:title>
  <dc:creator>佐々木 博幸</dc:creator>
  <cp:lastModifiedBy>博幸 佐々木</cp:lastModifiedBy>
  <cp:revision>14</cp:revision>
  <cp:lastPrinted>2023-11-22T04:41:12Z</cp:lastPrinted>
  <dcterms:created xsi:type="dcterms:W3CDTF">2022-03-27T13:18:27Z</dcterms:created>
  <dcterms:modified xsi:type="dcterms:W3CDTF">2023-11-22T06:15:49Z</dcterms:modified>
</cp:coreProperties>
</file>